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7" r:id="rId3"/>
    <p:sldId id="267" r:id="rId4"/>
    <p:sldId id="258" r:id="rId5"/>
    <p:sldId id="278" r:id="rId6"/>
    <p:sldId id="270" r:id="rId7"/>
    <p:sldId id="271" r:id="rId8"/>
    <p:sldId id="280" r:id="rId9"/>
    <p:sldId id="298" r:id="rId10"/>
    <p:sldId id="274" r:id="rId11"/>
    <p:sldId id="292" r:id="rId12"/>
    <p:sldId id="268" r:id="rId13"/>
    <p:sldId id="269" r:id="rId14"/>
    <p:sldId id="259" r:id="rId15"/>
    <p:sldId id="272" r:id="rId16"/>
    <p:sldId id="293" r:id="rId17"/>
    <p:sldId id="294" r:id="rId18"/>
    <p:sldId id="295" r:id="rId19"/>
    <p:sldId id="301" r:id="rId20"/>
    <p:sldId id="302" r:id="rId21"/>
    <p:sldId id="303" r:id="rId22"/>
    <p:sldId id="283" r:id="rId23"/>
    <p:sldId id="275" r:id="rId24"/>
    <p:sldId id="276" r:id="rId25"/>
    <p:sldId id="287" r:id="rId26"/>
    <p:sldId id="288" r:id="rId27"/>
    <p:sldId id="290" r:id="rId28"/>
    <p:sldId id="289" r:id="rId29"/>
    <p:sldId id="299" r:id="rId30"/>
    <p:sldId id="297" r:id="rId31"/>
    <p:sldId id="30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37345FB-4716-4CDB-BC04-B2654F6C4210}">
          <p14:sldIdLst>
            <p14:sldId id="256"/>
            <p14:sldId id="257"/>
            <p14:sldId id="267"/>
          </p14:sldIdLst>
        </p14:section>
        <p14:section name="Preprints" id="{FB2AD9C8-D099-4DE3-ADAF-01DC681EF645}">
          <p14:sldIdLst>
            <p14:sldId id="258"/>
            <p14:sldId id="278"/>
            <p14:sldId id="270"/>
            <p14:sldId id="271"/>
            <p14:sldId id="280"/>
            <p14:sldId id="298"/>
            <p14:sldId id="274"/>
            <p14:sldId id="292"/>
          </p14:sldIdLst>
        </p14:section>
        <p14:section name="Eartharxiv" id="{B529E540-B181-4C77-B212-16FC254159A9}">
          <p14:sldIdLst>
            <p14:sldId id="268"/>
            <p14:sldId id="269"/>
            <p14:sldId id="259"/>
            <p14:sldId id="272"/>
            <p14:sldId id="293"/>
            <p14:sldId id="294"/>
            <p14:sldId id="295"/>
            <p14:sldId id="301"/>
            <p14:sldId id="302"/>
            <p14:sldId id="303"/>
            <p14:sldId id="283"/>
            <p14:sldId id="275"/>
            <p14:sldId id="276"/>
            <p14:sldId id="287"/>
            <p14:sldId id="288"/>
            <p14:sldId id="290"/>
            <p14:sldId id="289"/>
            <p14:sldId id="299"/>
            <p14:sldId id="297"/>
            <p14:sldId id="3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kson, Christopher A - L" initials="JCA-L" lastIdx="19"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7AA0"/>
    <a:srgbClr val="4B7AC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882" autoAdjust="0"/>
    <p:restoredTop sz="94660"/>
  </p:normalViewPr>
  <p:slideViewPr>
    <p:cSldViewPr snapToGrid="0">
      <p:cViewPr varScale="1">
        <p:scale>
          <a:sx n="99" d="100"/>
          <a:sy n="99" d="100"/>
        </p:scale>
        <p:origin x="200" y="320"/>
      </p:cViewPr>
      <p:guideLst/>
    </p:cSldViewPr>
  </p:slideViewPr>
  <p:notesTextViewPr>
    <p:cViewPr>
      <p:scale>
        <a:sx n="1" d="1"/>
        <a:sy n="1" d="1"/>
      </p:scale>
      <p:origin x="0" y="0"/>
    </p:cViewPr>
  </p:notesTextViewPr>
  <p:notesViewPr>
    <p:cSldViewPr snapToGrid="0">
      <p:cViewPr varScale="1">
        <p:scale>
          <a:sx n="126" d="100"/>
          <a:sy n="126" d="100"/>
        </p:scale>
        <p:origin x="4912" y="6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9FD0F2-BA2C-0E41-8486-10C8658A9B14}" type="datetimeFigureOut">
              <a:rPr lang="en-US" smtClean="0"/>
              <a:t>4/3/19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223799-EC3D-8548-8031-EC7D786FA01E}" type="slidenum">
              <a:rPr lang="en-US" smtClean="0"/>
              <a:t>‹#›</a:t>
            </a:fld>
            <a:endParaRPr lang="en-US"/>
          </a:p>
        </p:txBody>
      </p:sp>
    </p:spTree>
    <p:extLst>
      <p:ext uri="{BB962C8B-B14F-4D97-AF65-F5344CB8AC3E}">
        <p14:creationId xmlns:p14="http://schemas.microsoft.com/office/powerpoint/2010/main" val="162342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223799-EC3D-8548-8031-EC7D786FA01E}" type="slidenum">
              <a:rPr lang="en-US" smtClean="0"/>
              <a:t>30</a:t>
            </a:fld>
            <a:endParaRPr lang="en-US"/>
          </a:p>
        </p:txBody>
      </p:sp>
    </p:spTree>
    <p:extLst>
      <p:ext uri="{BB962C8B-B14F-4D97-AF65-F5344CB8AC3E}">
        <p14:creationId xmlns:p14="http://schemas.microsoft.com/office/powerpoint/2010/main" val="2043537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F60784E-EE0D-4F41-9E36-9A79B2ED7319}" type="datetimeFigureOut">
              <a:rPr lang="en-US" smtClean="0"/>
              <a:t>4/3/19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3C5BDE-8862-4B32-AA59-58B376B51787}" type="slidenum">
              <a:rPr lang="en-US" smtClean="0"/>
              <a:t>‹#›</a:t>
            </a:fld>
            <a:endParaRPr lang="en-US"/>
          </a:p>
        </p:txBody>
      </p:sp>
    </p:spTree>
    <p:extLst>
      <p:ext uri="{BB962C8B-B14F-4D97-AF65-F5344CB8AC3E}">
        <p14:creationId xmlns:p14="http://schemas.microsoft.com/office/powerpoint/2010/main" val="1737218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F60784E-EE0D-4F41-9E36-9A79B2ED7319}" type="datetimeFigureOut">
              <a:rPr lang="en-US" smtClean="0"/>
              <a:t>4/3/19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3C5BDE-8862-4B32-AA59-58B376B51787}" type="slidenum">
              <a:rPr lang="en-US" smtClean="0"/>
              <a:t>‹#›</a:t>
            </a:fld>
            <a:endParaRPr lang="en-US"/>
          </a:p>
        </p:txBody>
      </p:sp>
    </p:spTree>
    <p:extLst>
      <p:ext uri="{BB962C8B-B14F-4D97-AF65-F5344CB8AC3E}">
        <p14:creationId xmlns:p14="http://schemas.microsoft.com/office/powerpoint/2010/main" val="2498969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F60784E-EE0D-4F41-9E36-9A79B2ED7319}" type="datetimeFigureOut">
              <a:rPr lang="en-US" smtClean="0"/>
              <a:t>4/3/19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3C5BDE-8862-4B32-AA59-58B376B51787}" type="slidenum">
              <a:rPr lang="en-US" smtClean="0"/>
              <a:t>‹#›</a:t>
            </a:fld>
            <a:endParaRPr lang="en-US"/>
          </a:p>
        </p:txBody>
      </p:sp>
    </p:spTree>
    <p:extLst>
      <p:ext uri="{BB962C8B-B14F-4D97-AF65-F5344CB8AC3E}">
        <p14:creationId xmlns:p14="http://schemas.microsoft.com/office/powerpoint/2010/main" val="4055828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F60784E-EE0D-4F41-9E36-9A79B2ED7319}" type="datetimeFigureOut">
              <a:rPr lang="en-US" smtClean="0"/>
              <a:t>4/3/19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3C5BDE-8862-4B32-AA59-58B376B51787}" type="slidenum">
              <a:rPr lang="en-US" smtClean="0"/>
              <a:t>‹#›</a:t>
            </a:fld>
            <a:endParaRPr lang="en-US"/>
          </a:p>
        </p:txBody>
      </p:sp>
    </p:spTree>
    <p:extLst>
      <p:ext uri="{BB962C8B-B14F-4D97-AF65-F5344CB8AC3E}">
        <p14:creationId xmlns:p14="http://schemas.microsoft.com/office/powerpoint/2010/main" val="2389721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60784E-EE0D-4F41-9E36-9A79B2ED7319}" type="datetimeFigureOut">
              <a:rPr lang="en-US" smtClean="0"/>
              <a:t>4/3/19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3C5BDE-8862-4B32-AA59-58B376B51787}" type="slidenum">
              <a:rPr lang="en-US" smtClean="0"/>
              <a:t>‹#›</a:t>
            </a:fld>
            <a:endParaRPr lang="en-US"/>
          </a:p>
        </p:txBody>
      </p:sp>
    </p:spTree>
    <p:extLst>
      <p:ext uri="{BB962C8B-B14F-4D97-AF65-F5344CB8AC3E}">
        <p14:creationId xmlns:p14="http://schemas.microsoft.com/office/powerpoint/2010/main" val="581445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F60784E-EE0D-4F41-9E36-9A79B2ED7319}" type="datetimeFigureOut">
              <a:rPr lang="en-US" smtClean="0"/>
              <a:t>4/3/19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3C5BDE-8862-4B32-AA59-58B376B51787}" type="slidenum">
              <a:rPr lang="en-US" smtClean="0"/>
              <a:t>‹#›</a:t>
            </a:fld>
            <a:endParaRPr lang="en-US"/>
          </a:p>
        </p:txBody>
      </p:sp>
    </p:spTree>
    <p:extLst>
      <p:ext uri="{BB962C8B-B14F-4D97-AF65-F5344CB8AC3E}">
        <p14:creationId xmlns:p14="http://schemas.microsoft.com/office/powerpoint/2010/main" val="1042148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F60784E-EE0D-4F41-9E36-9A79B2ED7319}" type="datetimeFigureOut">
              <a:rPr lang="en-US" smtClean="0"/>
              <a:t>4/3/19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3C5BDE-8862-4B32-AA59-58B376B51787}" type="slidenum">
              <a:rPr lang="en-US" smtClean="0"/>
              <a:t>‹#›</a:t>
            </a:fld>
            <a:endParaRPr lang="en-US"/>
          </a:p>
        </p:txBody>
      </p:sp>
    </p:spTree>
    <p:extLst>
      <p:ext uri="{BB962C8B-B14F-4D97-AF65-F5344CB8AC3E}">
        <p14:creationId xmlns:p14="http://schemas.microsoft.com/office/powerpoint/2010/main" val="2461667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F60784E-EE0D-4F41-9E36-9A79B2ED7319}" type="datetimeFigureOut">
              <a:rPr lang="en-US" smtClean="0"/>
              <a:t>4/3/19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3C5BDE-8862-4B32-AA59-58B376B51787}" type="slidenum">
              <a:rPr lang="en-US" smtClean="0"/>
              <a:t>‹#›</a:t>
            </a:fld>
            <a:endParaRPr lang="en-US"/>
          </a:p>
        </p:txBody>
      </p:sp>
    </p:spTree>
    <p:extLst>
      <p:ext uri="{BB962C8B-B14F-4D97-AF65-F5344CB8AC3E}">
        <p14:creationId xmlns:p14="http://schemas.microsoft.com/office/powerpoint/2010/main" val="2778871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60784E-EE0D-4F41-9E36-9A79B2ED7319}" type="datetimeFigureOut">
              <a:rPr lang="en-US" smtClean="0"/>
              <a:t>4/3/19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3C5BDE-8862-4B32-AA59-58B376B51787}" type="slidenum">
              <a:rPr lang="en-US" smtClean="0"/>
              <a:t>‹#›</a:t>
            </a:fld>
            <a:endParaRPr lang="en-US"/>
          </a:p>
        </p:txBody>
      </p:sp>
    </p:spTree>
    <p:extLst>
      <p:ext uri="{BB962C8B-B14F-4D97-AF65-F5344CB8AC3E}">
        <p14:creationId xmlns:p14="http://schemas.microsoft.com/office/powerpoint/2010/main" val="484292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60784E-EE0D-4F41-9E36-9A79B2ED7319}" type="datetimeFigureOut">
              <a:rPr lang="en-US" smtClean="0"/>
              <a:t>4/3/19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3C5BDE-8862-4B32-AA59-58B376B51787}" type="slidenum">
              <a:rPr lang="en-US" smtClean="0"/>
              <a:t>‹#›</a:t>
            </a:fld>
            <a:endParaRPr lang="en-US"/>
          </a:p>
        </p:txBody>
      </p:sp>
    </p:spTree>
    <p:extLst>
      <p:ext uri="{BB962C8B-B14F-4D97-AF65-F5344CB8AC3E}">
        <p14:creationId xmlns:p14="http://schemas.microsoft.com/office/powerpoint/2010/main" val="42090533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60784E-EE0D-4F41-9E36-9A79B2ED7319}" type="datetimeFigureOut">
              <a:rPr lang="en-US" smtClean="0"/>
              <a:t>4/3/19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3C5BDE-8862-4B32-AA59-58B376B51787}" type="slidenum">
              <a:rPr lang="en-US" smtClean="0"/>
              <a:t>‹#›</a:t>
            </a:fld>
            <a:endParaRPr lang="en-US"/>
          </a:p>
        </p:txBody>
      </p:sp>
    </p:spTree>
    <p:extLst>
      <p:ext uri="{BB962C8B-B14F-4D97-AF65-F5344CB8AC3E}">
        <p14:creationId xmlns:p14="http://schemas.microsoft.com/office/powerpoint/2010/main" val="2790176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60784E-EE0D-4F41-9E36-9A79B2ED7319}" type="datetimeFigureOut">
              <a:rPr lang="en-US" smtClean="0"/>
              <a:t>4/3/19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3C5BDE-8862-4B32-AA59-58B376B51787}" type="slidenum">
              <a:rPr lang="en-US" smtClean="0"/>
              <a:t>‹#›</a:t>
            </a:fld>
            <a:endParaRPr lang="en-US"/>
          </a:p>
        </p:txBody>
      </p:sp>
    </p:spTree>
    <p:extLst>
      <p:ext uri="{BB962C8B-B14F-4D97-AF65-F5344CB8AC3E}">
        <p14:creationId xmlns:p14="http://schemas.microsoft.com/office/powerpoint/2010/main" val="7076301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wmf"/></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16.jpe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slide" Target="slide2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hare.osf.io" TargetMode="Externa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27.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hare.osf.io" TargetMode="Externa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eartharxiv.github.io/" TargetMode="External"/><Relationship Id="rId3" Type="http://schemas.openxmlformats.org/officeDocument/2006/relationships/image" Target="../media/image16.jpeg"/><Relationship Id="rId7" Type="http://schemas.openxmlformats.org/officeDocument/2006/relationships/hyperlink" Target="mailto:c.jackson@imperial.ac.uk"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mailto:tnarock@ndm.edu"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elifesciences.org/content/5/e16800" TargetMode="External"/><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www.elsevier.com/about/our-business/policies/sharing" TargetMode="External"/><Relationship Id="rId3" Type="http://schemas.openxmlformats.org/officeDocument/2006/relationships/hyperlink" Target="https://www.nature.com/authors/policies/preprints.html?foxtrotcallback=true" TargetMode="External"/><Relationship Id="rId7"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hyperlink" Target="http://www.sciencemag.org/authors/science-journals-editorial-policies" TargetMode="External"/><Relationship Id="rId5" Type="http://schemas.openxmlformats.org/officeDocument/2006/relationships/image" Target="../media/image11.jpeg"/><Relationship Id="rId10" Type="http://schemas.openxmlformats.org/officeDocument/2006/relationships/image" Target="../media/image14.jpeg"/><Relationship Id="rId4" Type="http://schemas.openxmlformats.org/officeDocument/2006/relationships/image" Target="../media/image10.png"/><Relationship Id="rId9" Type="http://schemas.openxmlformats.org/officeDocument/2006/relationships/image" Target="../media/image13.jpeg"/></Relationships>
</file>

<file path=ppt/slides/_rels/slide9.xml.rels><?xml version="1.0" encoding="UTF-8" standalone="yes"?>
<Relationships xmlns="http://schemas.openxmlformats.org/package/2006/relationships"><Relationship Id="rId2" Type="http://schemas.openxmlformats.org/officeDocument/2006/relationships/hyperlink" Target="http://www.sherpa.ac.uk/romeo"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93" descr="ea_stickernew.png"/>
          <p:cNvPicPr preferRelativeResize="0"/>
          <p:nvPr/>
        </p:nvPicPr>
        <p:blipFill>
          <a:blip r:embed="rId2">
            <a:alphaModFix/>
          </a:blip>
          <a:stretch>
            <a:fillRect/>
          </a:stretch>
        </p:blipFill>
        <p:spPr>
          <a:xfrm>
            <a:off x="7599000" y="487884"/>
            <a:ext cx="3500801" cy="1391438"/>
          </a:xfrm>
          <a:prstGeom prst="rect">
            <a:avLst/>
          </a:prstGeom>
          <a:noFill/>
          <a:ln>
            <a:noFill/>
          </a:ln>
        </p:spPr>
      </p:pic>
      <p:sp>
        <p:nvSpPr>
          <p:cNvPr id="5" name="Rectangle 4"/>
          <p:cNvSpPr/>
          <p:nvPr/>
        </p:nvSpPr>
        <p:spPr>
          <a:xfrm>
            <a:off x="1356785" y="1919571"/>
            <a:ext cx="10280605" cy="1200329"/>
          </a:xfrm>
          <a:prstGeom prst="rect">
            <a:avLst/>
          </a:prstGeom>
        </p:spPr>
        <p:txBody>
          <a:bodyPr wrap="square">
            <a:spAutoFit/>
          </a:bodyPr>
          <a:lstStyle/>
          <a:p>
            <a:r>
              <a:rPr lang="en-US" sz="3600" b="1" dirty="0"/>
              <a:t>Free your science: </a:t>
            </a:r>
          </a:p>
          <a:p>
            <a:r>
              <a:rPr lang="en-US" sz="3600" b="1" dirty="0"/>
              <a:t>How preprints can change the way we do science</a:t>
            </a:r>
          </a:p>
        </p:txBody>
      </p:sp>
      <p:sp>
        <p:nvSpPr>
          <p:cNvPr id="6" name="Rectangle 5"/>
          <p:cNvSpPr/>
          <p:nvPr/>
        </p:nvSpPr>
        <p:spPr>
          <a:xfrm>
            <a:off x="-437375" y="3157605"/>
            <a:ext cx="11178957" cy="400110"/>
          </a:xfrm>
          <a:prstGeom prst="rect">
            <a:avLst/>
          </a:prstGeom>
        </p:spPr>
        <p:txBody>
          <a:bodyPr wrap="square">
            <a:spAutoFit/>
          </a:bodyPr>
          <a:lstStyle/>
          <a:p>
            <a:pPr algn="r"/>
            <a:r>
              <a:rPr lang="en-US" sz="2000" dirty="0"/>
              <a:t>The </a:t>
            </a:r>
            <a:r>
              <a:rPr lang="en-US" sz="2000" dirty="0" err="1"/>
              <a:t>EarthArXiv</a:t>
            </a:r>
            <a:r>
              <a:rPr lang="en-US" sz="2000" dirty="0"/>
              <a:t> Community</a:t>
            </a:r>
          </a:p>
        </p:txBody>
      </p:sp>
    </p:spTree>
    <p:extLst>
      <p:ext uri="{BB962C8B-B14F-4D97-AF65-F5344CB8AC3E}">
        <p14:creationId xmlns:p14="http://schemas.microsoft.com/office/powerpoint/2010/main" val="2824943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38200" y="435592"/>
            <a:ext cx="9746342" cy="646331"/>
          </a:xfrm>
          <a:prstGeom prst="rect">
            <a:avLst/>
          </a:prstGeom>
        </p:spPr>
        <p:txBody>
          <a:bodyPr wrap="square">
            <a:spAutoFit/>
          </a:bodyPr>
          <a:lstStyle/>
          <a:p>
            <a:r>
              <a:rPr lang="en-US" sz="3600" b="1" dirty="0"/>
              <a:t>You should consider submitting a preprint if:</a:t>
            </a:r>
            <a:endParaRPr lang="en-US" sz="3400" dirty="0"/>
          </a:p>
        </p:txBody>
      </p:sp>
      <p:sp>
        <p:nvSpPr>
          <p:cNvPr id="6" name="Content Placeholder 2"/>
          <p:cNvSpPr>
            <a:spLocks noGrp="1"/>
          </p:cNvSpPr>
          <p:nvPr>
            <p:ph idx="1"/>
          </p:nvPr>
        </p:nvSpPr>
        <p:spPr>
          <a:xfrm>
            <a:off x="420918" y="1486155"/>
            <a:ext cx="6068787" cy="4351338"/>
          </a:xfrm>
        </p:spPr>
        <p:txBody>
          <a:bodyPr>
            <a:normAutofit lnSpcReduction="10000"/>
          </a:bodyPr>
          <a:lstStyle/>
          <a:p>
            <a:r>
              <a:rPr lang="en-US" dirty="0"/>
              <a:t>You are seeking to </a:t>
            </a:r>
            <a:r>
              <a:rPr lang="en-US" b="1" u="sng" dirty="0"/>
              <a:t>communicate</a:t>
            </a:r>
            <a:r>
              <a:rPr lang="en-US" dirty="0"/>
              <a:t> your scientific findings </a:t>
            </a:r>
            <a:r>
              <a:rPr lang="en-US" b="1" u="sng" dirty="0"/>
              <a:t>without delay</a:t>
            </a:r>
          </a:p>
          <a:p>
            <a:endParaRPr lang="en-US" dirty="0"/>
          </a:p>
          <a:p>
            <a:r>
              <a:rPr lang="en-US" dirty="0"/>
              <a:t>You want </a:t>
            </a:r>
            <a:r>
              <a:rPr lang="en-US" b="1" u="sng" dirty="0"/>
              <a:t>everyone</a:t>
            </a:r>
            <a:r>
              <a:rPr lang="en-US" dirty="0"/>
              <a:t> to have </a:t>
            </a:r>
            <a:r>
              <a:rPr lang="en-US" b="1" u="sng" dirty="0"/>
              <a:t>access</a:t>
            </a:r>
            <a:r>
              <a:rPr lang="en-US" dirty="0"/>
              <a:t> to your work</a:t>
            </a:r>
          </a:p>
          <a:p>
            <a:endParaRPr lang="en-US" dirty="0"/>
          </a:p>
          <a:p>
            <a:r>
              <a:rPr lang="en-US" dirty="0"/>
              <a:t>You want </a:t>
            </a:r>
            <a:r>
              <a:rPr lang="en-US" b="1" u="sng" dirty="0"/>
              <a:t>feedback</a:t>
            </a:r>
            <a:r>
              <a:rPr lang="en-US" dirty="0"/>
              <a:t> on your work from the </a:t>
            </a:r>
            <a:r>
              <a:rPr lang="en-US" b="1" u="sng" dirty="0"/>
              <a:t>community</a:t>
            </a:r>
            <a:endParaRPr lang="en-US" dirty="0"/>
          </a:p>
          <a:p>
            <a:endParaRPr lang="en-US" dirty="0"/>
          </a:p>
          <a:p>
            <a:r>
              <a:rPr lang="en-US" dirty="0"/>
              <a:t>You want to publish </a:t>
            </a:r>
            <a:r>
              <a:rPr lang="en-US" b="1" u="sng" dirty="0"/>
              <a:t>larger datasets</a:t>
            </a:r>
            <a:r>
              <a:rPr lang="en-US" dirty="0"/>
              <a:t> </a:t>
            </a:r>
          </a:p>
        </p:txBody>
      </p:sp>
    </p:spTree>
    <p:extLst>
      <p:ext uri="{BB962C8B-B14F-4D97-AF65-F5344CB8AC3E}">
        <p14:creationId xmlns:p14="http://schemas.microsoft.com/office/powerpoint/2010/main" val="2031521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38200" y="435592"/>
            <a:ext cx="9746342" cy="646331"/>
          </a:xfrm>
          <a:prstGeom prst="rect">
            <a:avLst/>
          </a:prstGeom>
        </p:spPr>
        <p:txBody>
          <a:bodyPr wrap="square">
            <a:spAutoFit/>
          </a:bodyPr>
          <a:lstStyle/>
          <a:p>
            <a:r>
              <a:rPr lang="en-US" sz="3600" b="1" dirty="0"/>
              <a:t>You should consider submitting a preprint if:</a:t>
            </a:r>
            <a:endParaRPr lang="en-US" sz="3400" dirty="0"/>
          </a:p>
        </p:txBody>
      </p:sp>
      <p:sp>
        <p:nvSpPr>
          <p:cNvPr id="6" name="Content Placeholder 2"/>
          <p:cNvSpPr>
            <a:spLocks noGrp="1"/>
          </p:cNvSpPr>
          <p:nvPr>
            <p:ph idx="1"/>
          </p:nvPr>
        </p:nvSpPr>
        <p:spPr>
          <a:xfrm>
            <a:off x="420918" y="1486155"/>
            <a:ext cx="6068787" cy="4351338"/>
          </a:xfrm>
        </p:spPr>
        <p:txBody>
          <a:bodyPr>
            <a:normAutofit lnSpcReduction="10000"/>
          </a:bodyPr>
          <a:lstStyle/>
          <a:p>
            <a:r>
              <a:rPr lang="en-US" dirty="0"/>
              <a:t>You are seeking to </a:t>
            </a:r>
            <a:r>
              <a:rPr lang="en-US" b="1" u="sng" dirty="0"/>
              <a:t>communicate</a:t>
            </a:r>
            <a:r>
              <a:rPr lang="en-US" dirty="0"/>
              <a:t> your scientific findings </a:t>
            </a:r>
            <a:r>
              <a:rPr lang="en-US" b="1" u="sng" dirty="0"/>
              <a:t>without delay</a:t>
            </a:r>
          </a:p>
          <a:p>
            <a:endParaRPr lang="en-US" dirty="0"/>
          </a:p>
          <a:p>
            <a:r>
              <a:rPr lang="en-US" dirty="0"/>
              <a:t>You want </a:t>
            </a:r>
            <a:r>
              <a:rPr lang="en-US" b="1" u="sng" dirty="0"/>
              <a:t>everyone</a:t>
            </a:r>
            <a:r>
              <a:rPr lang="en-US" dirty="0"/>
              <a:t> to have </a:t>
            </a:r>
            <a:r>
              <a:rPr lang="en-US" b="1" u="sng" dirty="0"/>
              <a:t>access</a:t>
            </a:r>
            <a:r>
              <a:rPr lang="en-US" dirty="0"/>
              <a:t> to your work</a:t>
            </a:r>
          </a:p>
          <a:p>
            <a:endParaRPr lang="en-US" dirty="0"/>
          </a:p>
          <a:p>
            <a:r>
              <a:rPr lang="en-US" dirty="0"/>
              <a:t>You want </a:t>
            </a:r>
            <a:r>
              <a:rPr lang="en-US" b="1" u="sng" dirty="0"/>
              <a:t>feedback</a:t>
            </a:r>
            <a:r>
              <a:rPr lang="en-US" dirty="0"/>
              <a:t> on your work from the </a:t>
            </a:r>
            <a:r>
              <a:rPr lang="en-US" b="1" u="sng" dirty="0"/>
              <a:t>community</a:t>
            </a:r>
            <a:endParaRPr lang="en-US" dirty="0"/>
          </a:p>
          <a:p>
            <a:endParaRPr lang="en-US" dirty="0"/>
          </a:p>
          <a:p>
            <a:r>
              <a:rPr lang="en-US" dirty="0"/>
              <a:t>You want to publish </a:t>
            </a:r>
            <a:r>
              <a:rPr lang="en-US" b="1" u="sng" dirty="0"/>
              <a:t>larger datasets</a:t>
            </a:r>
            <a:r>
              <a:rPr lang="en-US" dirty="0"/>
              <a:t> </a:t>
            </a:r>
          </a:p>
        </p:txBody>
      </p:sp>
      <p:pic>
        <p:nvPicPr>
          <p:cNvPr id="2" name="Picture 1"/>
          <p:cNvPicPr>
            <a:picLocks noChangeAspect="1"/>
          </p:cNvPicPr>
          <p:nvPr/>
        </p:nvPicPr>
        <p:blipFill rotWithShape="1">
          <a:blip r:embed="rId2"/>
          <a:srcRect l="2604" t="5754" r="3003" b="40651"/>
          <a:stretch/>
        </p:blipFill>
        <p:spPr>
          <a:xfrm>
            <a:off x="6818773" y="1476905"/>
            <a:ext cx="5061858" cy="2066675"/>
          </a:xfrm>
          <a:prstGeom prst="rect">
            <a:avLst/>
          </a:prstGeom>
        </p:spPr>
      </p:pic>
      <p:sp>
        <p:nvSpPr>
          <p:cNvPr id="3" name="Rectangle 2"/>
          <p:cNvSpPr/>
          <p:nvPr/>
        </p:nvSpPr>
        <p:spPr>
          <a:xfrm>
            <a:off x="6818773" y="3464266"/>
            <a:ext cx="6096000" cy="276999"/>
          </a:xfrm>
          <a:prstGeom prst="rect">
            <a:avLst/>
          </a:prstGeom>
        </p:spPr>
        <p:txBody>
          <a:bodyPr>
            <a:spAutoFit/>
          </a:bodyPr>
          <a:lstStyle/>
          <a:p>
            <a:r>
              <a:rPr lang="en-US" sz="1200" dirty="0"/>
              <a:t>https://</a:t>
            </a:r>
            <a:r>
              <a:rPr lang="en-US" sz="1200" dirty="0" err="1"/>
              <a:t>medium.com</a:t>
            </a:r>
            <a:r>
              <a:rPr lang="en-US" sz="1200" dirty="0"/>
              <a:t>/@</a:t>
            </a:r>
            <a:r>
              <a:rPr lang="en-US" sz="1200" dirty="0" err="1"/>
              <a:t>jamesheathers</a:t>
            </a:r>
            <a:r>
              <a:rPr lang="en-US" sz="1200" dirty="0"/>
              <a:t>/why-i-love-pre-prints-9d727eeb22b8</a:t>
            </a:r>
          </a:p>
        </p:txBody>
      </p:sp>
      <p:sp>
        <p:nvSpPr>
          <p:cNvPr id="9" name="Rectangle 8"/>
          <p:cNvSpPr/>
          <p:nvPr/>
        </p:nvSpPr>
        <p:spPr>
          <a:xfrm>
            <a:off x="6679078" y="1425109"/>
            <a:ext cx="5413824" cy="43822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818773" y="3737198"/>
            <a:ext cx="5248331" cy="1938992"/>
          </a:xfrm>
          <a:prstGeom prst="rect">
            <a:avLst/>
          </a:prstGeom>
          <a:noFill/>
        </p:spPr>
        <p:txBody>
          <a:bodyPr wrap="square" rtlCol="0">
            <a:spAutoFit/>
          </a:bodyPr>
          <a:lstStyle/>
          <a:p>
            <a:r>
              <a:rPr lang="de-CH" sz="2400" dirty="0"/>
              <a:t>Publishing </a:t>
            </a:r>
            <a:r>
              <a:rPr lang="de-CH" sz="2400" dirty="0" err="1"/>
              <a:t>pre</a:t>
            </a:r>
            <a:r>
              <a:rPr lang="de-CH" sz="2400" dirty="0"/>
              <a:t>-prints </a:t>
            </a:r>
            <a:r>
              <a:rPr lang="de-CH" sz="2400" dirty="0" err="1"/>
              <a:t>sends</a:t>
            </a:r>
            <a:r>
              <a:rPr lang="de-CH" sz="2400" dirty="0"/>
              <a:t> a </a:t>
            </a:r>
            <a:r>
              <a:rPr lang="de-CH" sz="2400" dirty="0" err="1"/>
              <a:t>message</a:t>
            </a:r>
            <a:r>
              <a:rPr lang="de-CH" sz="2400" dirty="0"/>
              <a:t> I </a:t>
            </a:r>
            <a:r>
              <a:rPr lang="de-CH" sz="2400" dirty="0" err="1"/>
              <a:t>want</a:t>
            </a:r>
            <a:r>
              <a:rPr lang="de-CH" sz="2400" dirty="0"/>
              <a:t> </a:t>
            </a:r>
            <a:r>
              <a:rPr lang="de-CH" sz="2400" dirty="0" err="1"/>
              <a:t>to</a:t>
            </a:r>
            <a:r>
              <a:rPr lang="de-CH" sz="2400" dirty="0"/>
              <a:t> send.  </a:t>
            </a:r>
          </a:p>
          <a:p>
            <a:r>
              <a:rPr lang="de-CH" sz="2400" dirty="0" err="1"/>
              <a:t>They</a:t>
            </a:r>
            <a:r>
              <a:rPr lang="de-CH" sz="2400" dirty="0"/>
              <a:t> </a:t>
            </a:r>
            <a:r>
              <a:rPr lang="de-CH" sz="2400" dirty="0" err="1"/>
              <a:t>say</a:t>
            </a:r>
            <a:r>
              <a:rPr lang="de-CH" sz="2400" dirty="0"/>
              <a:t> </a:t>
            </a:r>
            <a:r>
              <a:rPr lang="de-CH" sz="2400" i="1" dirty="0"/>
              <a:t>I am </a:t>
            </a:r>
            <a:r>
              <a:rPr lang="de-CH" sz="2400" i="1" dirty="0" err="1"/>
              <a:t>willing</a:t>
            </a:r>
            <a:r>
              <a:rPr lang="de-CH" sz="2400" i="1" dirty="0"/>
              <a:t> </a:t>
            </a:r>
            <a:r>
              <a:rPr lang="de-CH" sz="2400" i="1" dirty="0" err="1"/>
              <a:t>to</a:t>
            </a:r>
            <a:r>
              <a:rPr lang="de-CH" sz="2400" i="1" dirty="0"/>
              <a:t> </a:t>
            </a:r>
            <a:r>
              <a:rPr lang="de-CH" sz="2400" i="1" dirty="0" err="1"/>
              <a:t>talk</a:t>
            </a:r>
            <a:r>
              <a:rPr lang="de-CH" sz="2400" dirty="0"/>
              <a:t>. </a:t>
            </a:r>
            <a:r>
              <a:rPr lang="de-CH" sz="2400" dirty="0" err="1"/>
              <a:t>They</a:t>
            </a:r>
            <a:r>
              <a:rPr lang="de-CH" sz="2400" dirty="0"/>
              <a:t> </a:t>
            </a:r>
            <a:r>
              <a:rPr lang="de-CH" sz="2400" dirty="0" err="1"/>
              <a:t>say</a:t>
            </a:r>
            <a:r>
              <a:rPr lang="de-CH" sz="2400" i="1" dirty="0"/>
              <a:t> I </a:t>
            </a:r>
            <a:r>
              <a:rPr lang="de-CH" sz="2400" i="1" dirty="0" err="1"/>
              <a:t>want</a:t>
            </a:r>
            <a:r>
              <a:rPr lang="de-CH" sz="2400" i="1" dirty="0"/>
              <a:t> </a:t>
            </a:r>
            <a:r>
              <a:rPr lang="de-CH" sz="2400" i="1" dirty="0" err="1"/>
              <a:t>to</a:t>
            </a:r>
            <a:r>
              <a:rPr lang="de-CH" sz="2400" i="1" dirty="0"/>
              <a:t> </a:t>
            </a:r>
            <a:r>
              <a:rPr lang="de-CH" sz="2400" i="1" dirty="0" err="1"/>
              <a:t>participate</a:t>
            </a:r>
            <a:r>
              <a:rPr lang="de-CH" sz="2400" i="1" dirty="0"/>
              <a:t> in open </a:t>
            </a:r>
            <a:r>
              <a:rPr lang="de-CH" sz="2400" i="1" dirty="0" err="1"/>
              <a:t>culture</a:t>
            </a:r>
            <a:r>
              <a:rPr lang="de-CH" sz="2400" i="1" dirty="0"/>
              <a:t>. </a:t>
            </a:r>
            <a:r>
              <a:rPr lang="de-CH" sz="2400" i="1" dirty="0" err="1"/>
              <a:t>Please</a:t>
            </a:r>
            <a:r>
              <a:rPr lang="de-CH" sz="2400" i="1" dirty="0"/>
              <a:t> </a:t>
            </a:r>
            <a:r>
              <a:rPr lang="de-CH" sz="2400" i="1" dirty="0" err="1"/>
              <a:t>read</a:t>
            </a:r>
            <a:r>
              <a:rPr lang="de-CH" sz="2400" i="1" dirty="0"/>
              <a:t> </a:t>
            </a:r>
            <a:r>
              <a:rPr lang="de-CH" sz="2400" i="1" dirty="0" err="1"/>
              <a:t>my</a:t>
            </a:r>
            <a:r>
              <a:rPr lang="de-CH" sz="2400" i="1" dirty="0"/>
              <a:t> </a:t>
            </a:r>
            <a:r>
              <a:rPr lang="de-CH" sz="2400" i="1" dirty="0" err="1"/>
              <a:t>stuff</a:t>
            </a:r>
            <a:r>
              <a:rPr lang="de-CH" sz="2400" i="1" dirty="0"/>
              <a:t>.</a:t>
            </a:r>
          </a:p>
        </p:txBody>
      </p:sp>
    </p:spTree>
    <p:extLst>
      <p:ext uri="{BB962C8B-B14F-4D97-AF65-F5344CB8AC3E}">
        <p14:creationId xmlns:p14="http://schemas.microsoft.com/office/powerpoint/2010/main" val="951718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11200" y="1067472"/>
            <a:ext cx="2788402" cy="646331"/>
          </a:xfrm>
          <a:prstGeom prst="rect">
            <a:avLst/>
          </a:prstGeom>
        </p:spPr>
        <p:txBody>
          <a:bodyPr wrap="square">
            <a:spAutoFit/>
          </a:bodyPr>
          <a:lstStyle/>
          <a:p>
            <a:r>
              <a:rPr lang="en-US" sz="3600" b="1" u="sng" dirty="0"/>
              <a:t>Preprints are:</a:t>
            </a:r>
          </a:p>
        </p:txBody>
      </p:sp>
      <p:sp>
        <p:nvSpPr>
          <p:cNvPr id="6" name="Rectangle 5"/>
          <p:cNvSpPr/>
          <p:nvPr/>
        </p:nvSpPr>
        <p:spPr>
          <a:xfrm>
            <a:off x="3499601" y="1067472"/>
            <a:ext cx="7620000" cy="2308324"/>
          </a:xfrm>
          <a:prstGeom prst="rect">
            <a:avLst/>
          </a:prstGeom>
        </p:spPr>
        <p:txBody>
          <a:bodyPr wrap="square">
            <a:spAutoFit/>
          </a:bodyPr>
          <a:lstStyle/>
          <a:p>
            <a:r>
              <a:rPr lang="en-US" sz="3600" b="1" dirty="0"/>
              <a:t>free </a:t>
            </a:r>
            <a:r>
              <a:rPr lang="en-US" sz="3600" dirty="0"/>
              <a:t>to submit</a:t>
            </a:r>
          </a:p>
          <a:p>
            <a:r>
              <a:rPr lang="en-US" sz="3600" b="1" dirty="0"/>
              <a:t>fast</a:t>
            </a:r>
            <a:r>
              <a:rPr lang="en-US" sz="3600" dirty="0"/>
              <a:t> to publish</a:t>
            </a:r>
          </a:p>
          <a:p>
            <a:r>
              <a:rPr lang="en-US" sz="3600" b="1" dirty="0"/>
              <a:t>open</a:t>
            </a:r>
            <a:r>
              <a:rPr lang="en-US" sz="3600" dirty="0"/>
              <a:t> access</a:t>
            </a:r>
          </a:p>
          <a:p>
            <a:r>
              <a:rPr lang="en-US" sz="3600" b="1" dirty="0"/>
              <a:t>established</a:t>
            </a:r>
            <a:r>
              <a:rPr lang="en-US" sz="3600" dirty="0"/>
              <a:t> in many natural sciences</a:t>
            </a:r>
          </a:p>
        </p:txBody>
      </p:sp>
      <p:pic>
        <p:nvPicPr>
          <p:cNvPr id="3074" name="Picture 2" descr="Ãhnliches Foto"/>
          <p:cNvPicPr>
            <a:picLocks noChangeAspect="1" noChangeArrowheads="1"/>
          </p:cNvPicPr>
          <p:nvPr/>
        </p:nvPicPr>
        <p:blipFill rotWithShape="1">
          <a:blip r:embed="rId2">
            <a:extLst>
              <a:ext uri="{28A0092B-C50C-407E-A947-70E740481C1C}">
                <a14:useLocalDpi xmlns:a14="http://schemas.microsoft.com/office/drawing/2010/main" val="0"/>
              </a:ext>
            </a:extLst>
          </a:blip>
          <a:srcRect l="16107" t="6761" r="13036" b="7524"/>
          <a:stretch/>
        </p:blipFill>
        <p:spPr bwMode="auto">
          <a:xfrm>
            <a:off x="1051036" y="4020456"/>
            <a:ext cx="1184520" cy="143288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2438756" y="4136735"/>
            <a:ext cx="9746342" cy="1200329"/>
          </a:xfrm>
          <a:prstGeom prst="rect">
            <a:avLst/>
          </a:prstGeom>
        </p:spPr>
        <p:txBody>
          <a:bodyPr wrap="square">
            <a:spAutoFit/>
          </a:bodyPr>
          <a:lstStyle/>
          <a:p>
            <a:r>
              <a:rPr lang="en-US" sz="3600" dirty="0"/>
              <a:t>EarthArXiv.org</a:t>
            </a:r>
          </a:p>
          <a:p>
            <a:r>
              <a:rPr lang="en-US" sz="3400" dirty="0"/>
              <a:t>A preprint server for Earth and Planetary sciences</a:t>
            </a:r>
          </a:p>
        </p:txBody>
      </p:sp>
    </p:spTree>
    <p:extLst>
      <p:ext uri="{BB962C8B-B14F-4D97-AF65-F5344CB8AC3E}">
        <p14:creationId xmlns:p14="http://schemas.microsoft.com/office/powerpoint/2010/main" val="214751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Ãhnliches Foto"/>
          <p:cNvPicPr>
            <a:picLocks noChangeAspect="1" noChangeArrowheads="1"/>
          </p:cNvPicPr>
          <p:nvPr/>
        </p:nvPicPr>
        <p:blipFill rotWithShape="1">
          <a:blip r:embed="rId2">
            <a:extLst>
              <a:ext uri="{28A0092B-C50C-407E-A947-70E740481C1C}">
                <a14:useLocalDpi xmlns:a14="http://schemas.microsoft.com/office/drawing/2010/main" val="0"/>
              </a:ext>
            </a:extLst>
          </a:blip>
          <a:srcRect l="16107" t="6761" r="13036" b="7524"/>
          <a:stretch/>
        </p:blipFill>
        <p:spPr bwMode="auto">
          <a:xfrm>
            <a:off x="426921" y="391884"/>
            <a:ext cx="1184520" cy="143288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814641" y="508163"/>
            <a:ext cx="9746342" cy="1200329"/>
          </a:xfrm>
          <a:prstGeom prst="rect">
            <a:avLst/>
          </a:prstGeom>
        </p:spPr>
        <p:txBody>
          <a:bodyPr wrap="square">
            <a:spAutoFit/>
          </a:bodyPr>
          <a:lstStyle/>
          <a:p>
            <a:r>
              <a:rPr lang="en-US" sz="3600" b="1" dirty="0"/>
              <a:t>EarthArXiv.org</a:t>
            </a:r>
          </a:p>
          <a:p>
            <a:r>
              <a:rPr lang="en-US" sz="3400" dirty="0"/>
              <a:t>A preprint server for Earth and Planetary Sciences</a:t>
            </a:r>
          </a:p>
        </p:txBody>
      </p:sp>
      <p:sp>
        <p:nvSpPr>
          <p:cNvPr id="7" name="Rectangle 6"/>
          <p:cNvSpPr/>
          <p:nvPr/>
        </p:nvSpPr>
        <p:spPr>
          <a:xfrm>
            <a:off x="2089904" y="2115057"/>
            <a:ext cx="9746342" cy="2677656"/>
          </a:xfrm>
          <a:prstGeom prst="rect">
            <a:avLst/>
          </a:prstGeom>
        </p:spPr>
        <p:txBody>
          <a:bodyPr wrap="square">
            <a:spAutoFit/>
          </a:bodyPr>
          <a:lstStyle/>
          <a:p>
            <a:pPr marL="457200" indent="-457200">
              <a:buFontTx/>
              <a:buChar char="-"/>
            </a:pPr>
            <a:r>
              <a:rPr lang="en-US" sz="3400" dirty="0"/>
              <a:t>online since </a:t>
            </a:r>
            <a:r>
              <a:rPr lang="en-US" sz="3400" b="1" dirty="0"/>
              <a:t>October 2017</a:t>
            </a:r>
          </a:p>
          <a:p>
            <a:pPr marL="457200" indent="-457200">
              <a:buFontTx/>
              <a:buChar char="-"/>
            </a:pPr>
            <a:r>
              <a:rPr lang="en-US" sz="3400" dirty="0"/>
              <a:t>&gt;</a:t>
            </a:r>
            <a:r>
              <a:rPr lang="en-US" sz="3400" b="1" dirty="0"/>
              <a:t>700</a:t>
            </a:r>
            <a:r>
              <a:rPr lang="en-US" sz="3400" dirty="0"/>
              <a:t> contributions (as of March 2019)</a:t>
            </a:r>
          </a:p>
          <a:p>
            <a:pPr marL="457200" indent="-457200">
              <a:buFontTx/>
              <a:buChar char="-"/>
            </a:pPr>
            <a:r>
              <a:rPr lang="en-US" sz="3400" dirty="0"/>
              <a:t>&gt;1600 unique authors</a:t>
            </a:r>
          </a:p>
          <a:p>
            <a:pPr marL="457200" indent="-457200">
              <a:buFontTx/>
              <a:buChar char="-"/>
            </a:pPr>
            <a:r>
              <a:rPr lang="en-US" sz="3200" b="1" dirty="0"/>
              <a:t>community driven </a:t>
            </a:r>
            <a:r>
              <a:rPr lang="en-US" sz="3200" dirty="0"/>
              <a:t>&amp; </a:t>
            </a:r>
            <a:r>
              <a:rPr lang="en-US" sz="3200" b="1" dirty="0"/>
              <a:t>independent</a:t>
            </a:r>
          </a:p>
          <a:p>
            <a:pPr marL="457200" indent="-457200">
              <a:buFontTx/>
              <a:buChar char="-"/>
            </a:pPr>
            <a:endParaRPr lang="en-US" sz="3400" dirty="0"/>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91458" y="4697573"/>
            <a:ext cx="1349370" cy="845470"/>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54640" y="4686384"/>
            <a:ext cx="1742268" cy="867849"/>
          </a:xfrm>
          <a:prstGeom prst="rect">
            <a:avLst/>
          </a:prstGeom>
        </p:spPr>
      </p:pic>
      <p:sp>
        <p:nvSpPr>
          <p:cNvPr id="13" name="Rectangle 12"/>
          <p:cNvSpPr/>
          <p:nvPr/>
        </p:nvSpPr>
        <p:spPr>
          <a:xfrm>
            <a:off x="1939827" y="4742702"/>
            <a:ext cx="9746342" cy="646331"/>
          </a:xfrm>
          <a:prstGeom prst="rect">
            <a:avLst/>
          </a:prstGeom>
        </p:spPr>
        <p:txBody>
          <a:bodyPr wrap="square">
            <a:spAutoFit/>
          </a:bodyPr>
          <a:lstStyle/>
          <a:p>
            <a:r>
              <a:rPr lang="en-US" sz="3600" dirty="0"/>
              <a:t>supported by</a:t>
            </a:r>
            <a:endParaRPr lang="en-US" sz="3400" dirty="0"/>
          </a:p>
        </p:txBody>
      </p:sp>
      <p:pic>
        <p:nvPicPr>
          <p:cNvPr id="3" name="Picture 2"/>
          <p:cNvPicPr>
            <a:picLocks noChangeAspect="1"/>
          </p:cNvPicPr>
          <p:nvPr/>
        </p:nvPicPr>
        <p:blipFill>
          <a:blip r:embed="rId5"/>
          <a:stretch>
            <a:fillRect/>
          </a:stretch>
        </p:blipFill>
        <p:spPr>
          <a:xfrm>
            <a:off x="8303298" y="4686384"/>
            <a:ext cx="1632094" cy="979256"/>
          </a:xfrm>
          <a:prstGeom prst="rect">
            <a:avLst/>
          </a:prstGeom>
        </p:spPr>
      </p:pic>
      <p:sp>
        <p:nvSpPr>
          <p:cNvPr id="4" name="Rectangle 3"/>
          <p:cNvSpPr/>
          <p:nvPr/>
        </p:nvSpPr>
        <p:spPr>
          <a:xfrm>
            <a:off x="6704512" y="4592320"/>
            <a:ext cx="3230880" cy="10733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961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ext uri="{D42A27DB-BD31-4B8C-83A1-F6EECF244321}">
                <p14:modId xmlns:p14="http://schemas.microsoft.com/office/powerpoint/2010/main" val="2209992449"/>
              </p:ext>
            </p:extLst>
          </p:nvPr>
        </p:nvGraphicFramePr>
        <p:xfrm>
          <a:off x="1805858" y="517170"/>
          <a:ext cx="8256547" cy="4924901"/>
        </p:xfrm>
        <a:graphic>
          <a:graphicData uri="http://schemas.openxmlformats.org/presentationml/2006/ole">
            <mc:AlternateContent xmlns:mc="http://schemas.openxmlformats.org/markup-compatibility/2006">
              <mc:Choice xmlns:v="urn:schemas-microsoft-com:vml" Requires="v">
                <p:oleObj spid="_x0000_s2167" name="Image" r:id="rId3" imgW="19542600" imgH="11656800" progId="Photoshop.Image.13">
                  <p:embed/>
                </p:oleObj>
              </mc:Choice>
              <mc:Fallback>
                <p:oleObj name="Image" r:id="rId3" imgW="19542600" imgH="11656800" progId="Photoshop.Image.13">
                  <p:embed/>
                  <p:pic>
                    <p:nvPicPr>
                      <p:cNvPr id="0" name=""/>
                      <p:cNvPicPr/>
                      <p:nvPr/>
                    </p:nvPicPr>
                    <p:blipFill>
                      <a:blip r:embed="rId4"/>
                      <a:stretch>
                        <a:fillRect/>
                      </a:stretch>
                    </p:blipFill>
                    <p:spPr>
                      <a:xfrm>
                        <a:off x="1805858" y="517170"/>
                        <a:ext cx="8256547" cy="4924901"/>
                      </a:xfrm>
                      <a:prstGeom prst="rect">
                        <a:avLst/>
                      </a:prstGeom>
                    </p:spPr>
                  </p:pic>
                </p:oleObj>
              </mc:Fallback>
            </mc:AlternateContent>
          </a:graphicData>
        </a:graphic>
      </p:graphicFrame>
      <p:pic>
        <p:nvPicPr>
          <p:cNvPr id="4" name="Picture 3"/>
          <p:cNvPicPr>
            <a:picLocks noChangeAspect="1"/>
          </p:cNvPicPr>
          <p:nvPr/>
        </p:nvPicPr>
        <p:blipFill>
          <a:blip r:embed="rId5"/>
          <a:stretch>
            <a:fillRect/>
          </a:stretch>
        </p:blipFill>
        <p:spPr>
          <a:xfrm>
            <a:off x="10213470" y="1505704"/>
            <a:ext cx="1831781" cy="2947834"/>
          </a:xfrm>
          <a:prstGeom prst="rect">
            <a:avLst/>
          </a:prstGeom>
          <a:ln>
            <a:solidFill>
              <a:schemeClr val="tx1"/>
            </a:solidFill>
          </a:ln>
        </p:spPr>
      </p:pic>
      <p:pic>
        <p:nvPicPr>
          <p:cNvPr id="5" name="Picture 4"/>
          <p:cNvPicPr>
            <a:picLocks noChangeAspect="1"/>
          </p:cNvPicPr>
          <p:nvPr/>
        </p:nvPicPr>
        <p:blipFill>
          <a:blip r:embed="rId6"/>
          <a:stretch>
            <a:fillRect/>
          </a:stretch>
        </p:blipFill>
        <p:spPr>
          <a:xfrm>
            <a:off x="89614" y="1505704"/>
            <a:ext cx="1565179" cy="3317149"/>
          </a:xfrm>
          <a:prstGeom prst="rect">
            <a:avLst/>
          </a:prstGeom>
          <a:ln>
            <a:solidFill>
              <a:schemeClr val="tx1"/>
            </a:solidFill>
          </a:ln>
        </p:spPr>
      </p:pic>
      <p:sp>
        <p:nvSpPr>
          <p:cNvPr id="10" name="TextBox 9"/>
          <p:cNvSpPr txBox="1"/>
          <p:nvPr/>
        </p:nvSpPr>
        <p:spPr>
          <a:xfrm>
            <a:off x="105582" y="853440"/>
            <a:ext cx="1457643" cy="646331"/>
          </a:xfrm>
          <a:prstGeom prst="rect">
            <a:avLst/>
          </a:prstGeom>
          <a:noFill/>
        </p:spPr>
        <p:txBody>
          <a:bodyPr wrap="none" rtlCol="0">
            <a:spAutoFit/>
          </a:bodyPr>
          <a:lstStyle/>
          <a:p>
            <a:pPr algn="ctr"/>
            <a:r>
              <a:rPr lang="en-GB" dirty="0"/>
              <a:t>Earth Science</a:t>
            </a:r>
          </a:p>
          <a:p>
            <a:pPr algn="ctr"/>
            <a:r>
              <a:rPr lang="en-GB" dirty="0"/>
              <a:t>categories</a:t>
            </a:r>
          </a:p>
        </p:txBody>
      </p:sp>
      <p:sp>
        <p:nvSpPr>
          <p:cNvPr id="11" name="TextBox 10"/>
          <p:cNvSpPr txBox="1"/>
          <p:nvPr/>
        </p:nvSpPr>
        <p:spPr>
          <a:xfrm>
            <a:off x="10190988" y="853440"/>
            <a:ext cx="1832874" cy="646331"/>
          </a:xfrm>
          <a:prstGeom prst="rect">
            <a:avLst/>
          </a:prstGeom>
          <a:noFill/>
        </p:spPr>
        <p:txBody>
          <a:bodyPr wrap="none" rtlCol="0">
            <a:spAutoFit/>
          </a:bodyPr>
          <a:lstStyle/>
          <a:p>
            <a:pPr algn="ctr"/>
            <a:r>
              <a:rPr lang="en-GB" dirty="0"/>
              <a:t>Planetary Science</a:t>
            </a:r>
          </a:p>
          <a:p>
            <a:pPr algn="ctr"/>
            <a:r>
              <a:rPr lang="en-GB" dirty="0"/>
              <a:t>categories</a:t>
            </a:r>
          </a:p>
        </p:txBody>
      </p:sp>
    </p:spTree>
    <p:extLst>
      <p:ext uri="{BB962C8B-B14F-4D97-AF65-F5344CB8AC3E}">
        <p14:creationId xmlns:p14="http://schemas.microsoft.com/office/powerpoint/2010/main" val="3521277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03200" y="3246954"/>
            <a:ext cx="11785600" cy="2649359"/>
          </a:xfrm>
          <a:prstGeom prst="rect">
            <a:avLst/>
          </a:prstGeom>
          <a:solidFill>
            <a:srgbClr val="4B7A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Ãhnliches Foto"/>
          <p:cNvPicPr>
            <a:picLocks noChangeAspect="1" noChangeArrowheads="1"/>
          </p:cNvPicPr>
          <p:nvPr/>
        </p:nvPicPr>
        <p:blipFill rotWithShape="1">
          <a:blip r:embed="rId2">
            <a:extLst>
              <a:ext uri="{28A0092B-C50C-407E-A947-70E740481C1C}">
                <a14:useLocalDpi xmlns:a14="http://schemas.microsoft.com/office/drawing/2010/main" val="0"/>
              </a:ext>
            </a:extLst>
          </a:blip>
          <a:srcRect l="16107" t="6761" r="13036" b="7524"/>
          <a:stretch/>
        </p:blipFill>
        <p:spPr bwMode="auto">
          <a:xfrm>
            <a:off x="426921" y="391884"/>
            <a:ext cx="1184520" cy="143288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814641" y="508163"/>
            <a:ext cx="9746342" cy="1200329"/>
          </a:xfrm>
          <a:prstGeom prst="rect">
            <a:avLst/>
          </a:prstGeom>
        </p:spPr>
        <p:txBody>
          <a:bodyPr wrap="square">
            <a:spAutoFit/>
          </a:bodyPr>
          <a:lstStyle/>
          <a:p>
            <a:r>
              <a:rPr lang="en-US" sz="3600" b="1" dirty="0"/>
              <a:t>EarthArXiv.org</a:t>
            </a:r>
          </a:p>
          <a:p>
            <a:r>
              <a:rPr lang="en-US" sz="3400" dirty="0" err="1"/>
              <a:t>Organisation</a:t>
            </a:r>
            <a:endParaRPr lang="en-US" sz="3400" dirty="0"/>
          </a:p>
        </p:txBody>
      </p:sp>
      <p:sp>
        <p:nvSpPr>
          <p:cNvPr id="6" name="Rectangle 5"/>
          <p:cNvSpPr/>
          <p:nvPr/>
        </p:nvSpPr>
        <p:spPr>
          <a:xfrm>
            <a:off x="1814641" y="2057000"/>
            <a:ext cx="9746342" cy="1077218"/>
          </a:xfrm>
          <a:prstGeom prst="rect">
            <a:avLst/>
          </a:prstGeom>
        </p:spPr>
        <p:txBody>
          <a:bodyPr wrap="square">
            <a:spAutoFit/>
          </a:bodyPr>
          <a:lstStyle/>
          <a:p>
            <a:r>
              <a:rPr lang="en-US" sz="3200" b="1" dirty="0"/>
              <a:t>community driven </a:t>
            </a:r>
            <a:r>
              <a:rPr lang="en-US" sz="3200" dirty="0"/>
              <a:t>– everybody can get involved</a:t>
            </a:r>
          </a:p>
          <a:p>
            <a:endParaRPr lang="en-US" sz="3200" dirty="0"/>
          </a:p>
        </p:txBody>
      </p:sp>
      <p:sp>
        <p:nvSpPr>
          <p:cNvPr id="9" name="TextBox 8"/>
          <p:cNvSpPr txBox="1"/>
          <p:nvPr/>
        </p:nvSpPr>
        <p:spPr>
          <a:xfrm>
            <a:off x="426921" y="3310990"/>
            <a:ext cx="11561879" cy="2585323"/>
          </a:xfrm>
          <a:prstGeom prst="rect">
            <a:avLst/>
          </a:prstGeom>
          <a:noFill/>
        </p:spPr>
        <p:txBody>
          <a:bodyPr wrap="square" numCol="2" rtlCol="0">
            <a:spAutoFit/>
          </a:bodyPr>
          <a:lstStyle/>
          <a:p>
            <a:endParaRPr lang="en-US" b="1" dirty="0"/>
          </a:p>
          <a:p>
            <a:endParaRPr lang="en-US" b="1" dirty="0"/>
          </a:p>
          <a:p>
            <a:r>
              <a:rPr lang="en-US" b="1" dirty="0"/>
              <a:t>Sara </a:t>
            </a:r>
            <a:r>
              <a:rPr lang="en-US" b="1" dirty="0" err="1"/>
              <a:t>Bosshart</a:t>
            </a:r>
            <a:r>
              <a:rPr lang="en-US" dirty="0"/>
              <a:t>, International Water Association, UK</a:t>
            </a:r>
          </a:p>
          <a:p>
            <a:r>
              <a:rPr lang="en-US" b="1" dirty="0" err="1"/>
              <a:t>Alodie</a:t>
            </a:r>
            <a:r>
              <a:rPr lang="en-US" b="1" dirty="0"/>
              <a:t> </a:t>
            </a:r>
            <a:r>
              <a:rPr lang="en-US" b="1" dirty="0" err="1"/>
              <a:t>Bubeck</a:t>
            </a:r>
            <a:r>
              <a:rPr lang="en-US" dirty="0"/>
              <a:t>, University of Leicester, UK</a:t>
            </a:r>
          </a:p>
          <a:p>
            <a:r>
              <a:rPr lang="en-US" b="1" dirty="0"/>
              <a:t>Allison Enright</a:t>
            </a:r>
            <a:r>
              <a:rPr lang="en-US" dirty="0"/>
              <a:t>, Rutgers - Newark, USA</a:t>
            </a:r>
          </a:p>
          <a:p>
            <a:r>
              <a:rPr lang="en-US" b="1" dirty="0"/>
              <a:t>Jamie Farquharson</a:t>
            </a:r>
            <a:r>
              <a:rPr lang="en-US" dirty="0"/>
              <a:t>, </a:t>
            </a:r>
            <a:r>
              <a:rPr lang="en-US" dirty="0" err="1"/>
              <a:t>Université</a:t>
            </a:r>
            <a:r>
              <a:rPr lang="en-US" dirty="0"/>
              <a:t> de Strasbourg, France</a:t>
            </a:r>
          </a:p>
          <a:p>
            <a:r>
              <a:rPr lang="en-US" b="1" dirty="0"/>
              <a:t>Alfonso Fernandez</a:t>
            </a:r>
            <a:r>
              <a:rPr lang="en-US" dirty="0"/>
              <a:t>, Universidad de Concepcion, Chile</a:t>
            </a:r>
          </a:p>
          <a:p>
            <a:r>
              <a:rPr lang="en-US" b="1" dirty="0" err="1"/>
              <a:t>Stéphane</a:t>
            </a:r>
            <a:r>
              <a:rPr lang="en-US" b="1" dirty="0"/>
              <a:t> </a:t>
            </a:r>
            <a:r>
              <a:rPr lang="en-US" b="1" dirty="0" err="1"/>
              <a:t>Girardclos</a:t>
            </a:r>
            <a:r>
              <a:rPr lang="en-US" dirty="0"/>
              <a:t>, University of Geneva, Switzerland</a:t>
            </a:r>
          </a:p>
          <a:p>
            <a:r>
              <a:rPr lang="en-US" b="1" dirty="0"/>
              <a:t>Friedrich Hawemann</a:t>
            </a:r>
            <a:r>
              <a:rPr lang="en-US" dirty="0"/>
              <a:t>, ETH Zurich, Switzerland</a:t>
            </a:r>
          </a:p>
          <a:p>
            <a:r>
              <a:rPr lang="en-US" b="1" dirty="0"/>
              <a:t>Rebecca Williams</a:t>
            </a:r>
            <a:r>
              <a:rPr lang="en-US" dirty="0"/>
              <a:t>, University of Hull, UK</a:t>
            </a:r>
          </a:p>
          <a:p>
            <a:r>
              <a:rPr lang="en-US" b="1" dirty="0"/>
              <a:t>Daniel Ibarra</a:t>
            </a:r>
            <a:r>
              <a:rPr lang="en-US" dirty="0"/>
              <a:t>, Stanford University, USA</a:t>
            </a:r>
          </a:p>
          <a:p>
            <a:r>
              <a:rPr lang="en-US" b="1" dirty="0"/>
              <a:t>Chris Jackson</a:t>
            </a:r>
            <a:r>
              <a:rPr lang="en-US" dirty="0"/>
              <a:t>, Imperial College London, UK</a:t>
            </a:r>
          </a:p>
          <a:p>
            <a:r>
              <a:rPr lang="en-US" b="1" dirty="0"/>
              <a:t>Sabine </a:t>
            </a:r>
            <a:r>
              <a:rPr lang="en-US" b="1" dirty="0" err="1"/>
              <a:t>Lengger</a:t>
            </a:r>
            <a:r>
              <a:rPr lang="en-US" dirty="0"/>
              <a:t>, University of Plymouth, UK</a:t>
            </a:r>
          </a:p>
          <a:p>
            <a:r>
              <a:rPr lang="en-US" b="1" dirty="0"/>
              <a:t>Tom </a:t>
            </a:r>
            <a:r>
              <a:rPr lang="en-US" b="1" dirty="0" err="1"/>
              <a:t>Narock</a:t>
            </a:r>
            <a:r>
              <a:rPr lang="en-US" dirty="0"/>
              <a:t>, Notre Dame of Maryland University, USA</a:t>
            </a:r>
          </a:p>
          <a:p>
            <a:r>
              <a:rPr lang="en-US" b="1" dirty="0" err="1"/>
              <a:t>Andelo</a:t>
            </a:r>
            <a:r>
              <a:rPr lang="en-US" b="1" dirty="0"/>
              <a:t> </a:t>
            </a:r>
            <a:r>
              <a:rPr lang="en-US" b="1" dirty="0" err="1"/>
              <a:t>Pio</a:t>
            </a:r>
            <a:r>
              <a:rPr lang="en-US" b="1" dirty="0"/>
              <a:t> Rossi</a:t>
            </a:r>
            <a:r>
              <a:rPr lang="en-US" dirty="0"/>
              <a:t>, Jacobs University Bremen, Germany</a:t>
            </a:r>
          </a:p>
          <a:p>
            <a:r>
              <a:rPr lang="en-US" b="1" dirty="0" err="1"/>
              <a:t>Divyesh</a:t>
            </a:r>
            <a:r>
              <a:rPr lang="en-US" b="1" dirty="0"/>
              <a:t> </a:t>
            </a:r>
            <a:r>
              <a:rPr lang="en-US" b="1" dirty="0" err="1"/>
              <a:t>Varade</a:t>
            </a:r>
            <a:r>
              <a:rPr lang="en-US" dirty="0"/>
              <a:t>, Indian Institute of Technology Kanpur, India</a:t>
            </a:r>
          </a:p>
          <a:p>
            <a:r>
              <a:rPr lang="en-US" b="1" dirty="0"/>
              <a:t>Chris </a:t>
            </a:r>
            <a:r>
              <a:rPr lang="en-US" b="1" dirty="0" err="1"/>
              <a:t>Waigl</a:t>
            </a:r>
            <a:r>
              <a:rPr lang="en-US" dirty="0"/>
              <a:t>, University of Alaska Fairbanks, USA</a:t>
            </a:r>
          </a:p>
          <a:p>
            <a:endParaRPr lang="en-US" dirty="0"/>
          </a:p>
        </p:txBody>
      </p:sp>
      <p:sp>
        <p:nvSpPr>
          <p:cNvPr id="10" name="TextBox 9"/>
          <p:cNvSpPr txBox="1"/>
          <p:nvPr/>
        </p:nvSpPr>
        <p:spPr>
          <a:xfrm>
            <a:off x="435429" y="3177926"/>
            <a:ext cx="3280228" cy="861774"/>
          </a:xfrm>
          <a:prstGeom prst="rect">
            <a:avLst/>
          </a:prstGeom>
          <a:noFill/>
        </p:spPr>
        <p:txBody>
          <a:bodyPr wrap="square" rtlCol="0">
            <a:spAutoFit/>
          </a:bodyPr>
          <a:lstStyle/>
          <a:p>
            <a:r>
              <a:rPr lang="en-US" sz="3200" b="1" dirty="0"/>
              <a:t>advisory board</a:t>
            </a:r>
          </a:p>
          <a:p>
            <a:endParaRPr lang="en-US" dirty="0"/>
          </a:p>
        </p:txBody>
      </p:sp>
    </p:spTree>
    <p:extLst>
      <p:ext uri="{BB962C8B-B14F-4D97-AF65-F5344CB8AC3E}">
        <p14:creationId xmlns:p14="http://schemas.microsoft.com/office/powerpoint/2010/main" val="994438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14641" y="508163"/>
            <a:ext cx="9746342" cy="646331"/>
          </a:xfrm>
          <a:prstGeom prst="rect">
            <a:avLst/>
          </a:prstGeom>
        </p:spPr>
        <p:txBody>
          <a:bodyPr wrap="square">
            <a:spAutoFit/>
          </a:bodyPr>
          <a:lstStyle/>
          <a:p>
            <a:r>
              <a:rPr lang="en-US" sz="3600" b="1" dirty="0"/>
              <a:t>Join us, follow us!</a:t>
            </a:r>
          </a:p>
        </p:txBody>
      </p:sp>
      <p:sp>
        <p:nvSpPr>
          <p:cNvPr id="6" name="Rectangle 5"/>
          <p:cNvSpPr/>
          <p:nvPr/>
        </p:nvSpPr>
        <p:spPr>
          <a:xfrm>
            <a:off x="1814641" y="1065322"/>
            <a:ext cx="6807419" cy="892552"/>
          </a:xfrm>
          <a:prstGeom prst="rect">
            <a:avLst/>
          </a:prstGeom>
        </p:spPr>
        <p:txBody>
          <a:bodyPr wrap="square">
            <a:spAutoFit/>
          </a:bodyPr>
          <a:lstStyle/>
          <a:p>
            <a:r>
              <a:rPr lang="en-US" sz="3400" dirty="0">
                <a:solidFill>
                  <a:srgbClr val="212529"/>
                </a:solidFill>
              </a:rPr>
              <a:t>Be part of an OPEN community!</a:t>
            </a:r>
          </a:p>
          <a:p>
            <a:endParaRPr lang="en-US" dirty="0">
              <a:solidFill>
                <a:srgbClr val="212529"/>
              </a:solidFill>
            </a:endParaRPr>
          </a:p>
        </p:txBody>
      </p:sp>
      <p:pic>
        <p:nvPicPr>
          <p:cNvPr id="11" name="Picture 2" descr="Bildergebnis fÃ¼r twitter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96605" y="823411"/>
            <a:ext cx="833513" cy="67792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Bildergebnis fÃ¼r facebook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32313" y="769472"/>
            <a:ext cx="726737" cy="72673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4"/>
          <p:cNvSpPr/>
          <p:nvPr/>
        </p:nvSpPr>
        <p:spPr>
          <a:xfrm>
            <a:off x="9704616" y="285592"/>
            <a:ext cx="1774845" cy="461665"/>
          </a:xfrm>
          <a:prstGeom prst="rect">
            <a:avLst/>
          </a:prstGeom>
        </p:spPr>
        <p:txBody>
          <a:bodyPr wrap="none">
            <a:spAutoFit/>
          </a:bodyPr>
          <a:lstStyle/>
          <a:p>
            <a:r>
              <a:rPr lang="en-US" sz="2400" b="1" dirty="0"/>
              <a:t>@</a:t>
            </a:r>
            <a:r>
              <a:rPr lang="en-US" sz="2400" b="1" dirty="0" err="1"/>
              <a:t>eartharxiv</a:t>
            </a:r>
            <a:endParaRPr lang="en-US" sz="2400" b="1" dirty="0"/>
          </a:p>
        </p:txBody>
      </p:sp>
      <p:pic>
        <p:nvPicPr>
          <p:cNvPr id="20" name="Picture 2" descr="Ãhnliches Foto"/>
          <p:cNvPicPr>
            <a:picLocks noChangeAspect="1" noChangeArrowheads="1"/>
          </p:cNvPicPr>
          <p:nvPr/>
        </p:nvPicPr>
        <p:blipFill rotWithShape="1">
          <a:blip r:embed="rId4">
            <a:extLst>
              <a:ext uri="{28A0092B-C50C-407E-A947-70E740481C1C}">
                <a14:useLocalDpi xmlns:a14="http://schemas.microsoft.com/office/drawing/2010/main" val="0"/>
              </a:ext>
            </a:extLst>
          </a:blip>
          <a:srcRect l="16107" t="6761" r="13036" b="7524"/>
          <a:stretch/>
        </p:blipFill>
        <p:spPr bwMode="auto">
          <a:xfrm>
            <a:off x="426921" y="391884"/>
            <a:ext cx="1184520" cy="143288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A240DB0-A734-524F-AF36-F425CF19C3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381931"/>
            <a:ext cx="12192000" cy="3680424"/>
          </a:xfrm>
          <a:prstGeom prst="rect">
            <a:avLst/>
          </a:prstGeom>
        </p:spPr>
      </p:pic>
    </p:spTree>
    <p:extLst>
      <p:ext uri="{BB962C8B-B14F-4D97-AF65-F5344CB8AC3E}">
        <p14:creationId xmlns:p14="http://schemas.microsoft.com/office/powerpoint/2010/main" val="1310173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Ãhnliches Foto"/>
          <p:cNvPicPr>
            <a:picLocks noChangeAspect="1" noChangeArrowheads="1"/>
          </p:cNvPicPr>
          <p:nvPr/>
        </p:nvPicPr>
        <p:blipFill rotWithShape="1">
          <a:blip r:embed="rId2">
            <a:extLst>
              <a:ext uri="{28A0092B-C50C-407E-A947-70E740481C1C}">
                <a14:useLocalDpi xmlns:a14="http://schemas.microsoft.com/office/drawing/2010/main" val="0"/>
              </a:ext>
            </a:extLst>
          </a:blip>
          <a:srcRect l="16107" t="6761" r="13036" b="7524"/>
          <a:stretch/>
        </p:blipFill>
        <p:spPr bwMode="auto">
          <a:xfrm>
            <a:off x="426921" y="391884"/>
            <a:ext cx="1184520" cy="143288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492913" y="508163"/>
            <a:ext cx="9746342" cy="646331"/>
          </a:xfrm>
          <a:prstGeom prst="rect">
            <a:avLst/>
          </a:prstGeom>
        </p:spPr>
        <p:txBody>
          <a:bodyPr wrap="square">
            <a:spAutoFit/>
          </a:bodyPr>
          <a:lstStyle/>
          <a:p>
            <a:r>
              <a:rPr lang="en-US" sz="3600" b="1" dirty="0"/>
              <a:t>Join us, follow us!</a:t>
            </a:r>
          </a:p>
        </p:txBody>
      </p:sp>
      <p:pic>
        <p:nvPicPr>
          <p:cNvPr id="11" name="Picture 2" descr="Bildergebnis fÃ¼r twitter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96605" y="823411"/>
            <a:ext cx="833513" cy="67792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Bildergebnis fÃ¼r facebook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32313" y="769472"/>
            <a:ext cx="726737" cy="72673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4"/>
          <p:cNvSpPr/>
          <p:nvPr/>
        </p:nvSpPr>
        <p:spPr>
          <a:xfrm>
            <a:off x="9704616" y="285592"/>
            <a:ext cx="1774845" cy="461665"/>
          </a:xfrm>
          <a:prstGeom prst="rect">
            <a:avLst/>
          </a:prstGeom>
        </p:spPr>
        <p:txBody>
          <a:bodyPr wrap="none">
            <a:spAutoFit/>
          </a:bodyPr>
          <a:lstStyle/>
          <a:p>
            <a:r>
              <a:rPr lang="en-US" sz="2400" b="1" dirty="0"/>
              <a:t>@</a:t>
            </a:r>
            <a:r>
              <a:rPr lang="en-US" sz="2400" b="1" dirty="0" err="1"/>
              <a:t>eartharxiv</a:t>
            </a:r>
            <a:endParaRPr lang="en-US" sz="2400" b="1" dirty="0"/>
          </a:p>
        </p:txBody>
      </p:sp>
      <p:sp>
        <p:nvSpPr>
          <p:cNvPr id="14" name="Rectangle 5"/>
          <p:cNvSpPr/>
          <p:nvPr/>
        </p:nvSpPr>
        <p:spPr>
          <a:xfrm>
            <a:off x="1492913" y="1065322"/>
            <a:ext cx="8125226" cy="615553"/>
          </a:xfrm>
          <a:prstGeom prst="rect">
            <a:avLst/>
          </a:prstGeom>
        </p:spPr>
        <p:txBody>
          <a:bodyPr wrap="square">
            <a:spAutoFit/>
          </a:bodyPr>
          <a:lstStyle/>
          <a:p>
            <a:r>
              <a:rPr lang="en-US" sz="3400" dirty="0">
                <a:solidFill>
                  <a:srgbClr val="212529"/>
                </a:solidFill>
              </a:rPr>
              <a:t>Make your work VISIBLE!</a:t>
            </a:r>
            <a:endParaRPr lang="en-US" dirty="0">
              <a:solidFill>
                <a:srgbClr val="212529"/>
              </a:solidFill>
            </a:endParaRPr>
          </a:p>
        </p:txBody>
      </p:sp>
      <p:pic>
        <p:nvPicPr>
          <p:cNvPr id="6" name="Picture 5">
            <a:extLst>
              <a:ext uri="{FF2B5EF4-FFF2-40B4-BE49-F238E27FC236}">
                <a16:creationId xmlns:a16="http://schemas.microsoft.com/office/drawing/2014/main" id="{072DAFD6-8D91-844F-AE11-9D9393769E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080" y="2058492"/>
            <a:ext cx="6189004" cy="4647107"/>
          </a:xfrm>
          <a:prstGeom prst="rect">
            <a:avLst/>
          </a:prstGeom>
        </p:spPr>
      </p:pic>
      <p:pic>
        <p:nvPicPr>
          <p:cNvPr id="8" name="Picture 7">
            <a:extLst>
              <a:ext uri="{FF2B5EF4-FFF2-40B4-BE49-F238E27FC236}">
                <a16:creationId xmlns:a16="http://schemas.microsoft.com/office/drawing/2014/main" id="{02E9A115-E393-4844-86AD-D19C13F566B5}"/>
              </a:ext>
            </a:extLst>
          </p:cNvPr>
          <p:cNvPicPr>
            <a:picLocks noChangeAspect="1"/>
          </p:cNvPicPr>
          <p:nvPr/>
        </p:nvPicPr>
        <p:blipFill rotWithShape="1">
          <a:blip r:embed="rId6">
            <a:extLst>
              <a:ext uri="{28A0092B-C50C-407E-A947-70E740481C1C}">
                <a14:useLocalDpi xmlns:a14="http://schemas.microsoft.com/office/drawing/2010/main" val="0"/>
              </a:ext>
            </a:extLst>
          </a:blip>
          <a:srcRect b="27977"/>
          <a:stretch/>
        </p:blipFill>
        <p:spPr>
          <a:xfrm>
            <a:off x="6606290" y="2058493"/>
            <a:ext cx="5152760" cy="4708544"/>
          </a:xfrm>
          <a:prstGeom prst="rect">
            <a:avLst/>
          </a:prstGeom>
        </p:spPr>
      </p:pic>
      <p:sp>
        <p:nvSpPr>
          <p:cNvPr id="15" name="Rectangle 14">
            <a:extLst>
              <a:ext uri="{FF2B5EF4-FFF2-40B4-BE49-F238E27FC236}">
                <a16:creationId xmlns:a16="http://schemas.microsoft.com/office/drawing/2014/main" id="{D3FEB3E9-7C2F-454B-9FD9-6337D6915192}"/>
              </a:ext>
            </a:extLst>
          </p:cNvPr>
          <p:cNvSpPr/>
          <p:nvPr/>
        </p:nvSpPr>
        <p:spPr>
          <a:xfrm>
            <a:off x="277792" y="3831219"/>
            <a:ext cx="6088291" cy="636608"/>
          </a:xfrm>
          <a:prstGeom prst="rect">
            <a:avLst/>
          </a:prstGeom>
          <a:no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ectangle 15">
            <a:extLst>
              <a:ext uri="{FF2B5EF4-FFF2-40B4-BE49-F238E27FC236}">
                <a16:creationId xmlns:a16="http://schemas.microsoft.com/office/drawing/2014/main" id="{A58EB366-15A1-6149-B3EF-357E767AAEDC}"/>
              </a:ext>
            </a:extLst>
          </p:cNvPr>
          <p:cNvSpPr/>
          <p:nvPr/>
        </p:nvSpPr>
        <p:spPr>
          <a:xfrm>
            <a:off x="6620294" y="3507129"/>
            <a:ext cx="4109438" cy="324090"/>
          </a:xfrm>
          <a:prstGeom prst="rect">
            <a:avLst/>
          </a:prstGeom>
          <a:no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4183850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Ãhnliches Foto"/>
          <p:cNvPicPr>
            <a:picLocks noChangeAspect="1" noChangeArrowheads="1"/>
          </p:cNvPicPr>
          <p:nvPr/>
        </p:nvPicPr>
        <p:blipFill rotWithShape="1">
          <a:blip r:embed="rId2">
            <a:extLst>
              <a:ext uri="{28A0092B-C50C-407E-A947-70E740481C1C}">
                <a14:useLocalDpi xmlns:a14="http://schemas.microsoft.com/office/drawing/2010/main" val="0"/>
              </a:ext>
            </a:extLst>
          </a:blip>
          <a:srcRect l="16107" t="6761" r="13036" b="7524"/>
          <a:stretch/>
        </p:blipFill>
        <p:spPr bwMode="auto">
          <a:xfrm>
            <a:off x="426921" y="391884"/>
            <a:ext cx="1184520" cy="143288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814641" y="508163"/>
            <a:ext cx="9746342" cy="646331"/>
          </a:xfrm>
          <a:prstGeom prst="rect">
            <a:avLst/>
          </a:prstGeom>
        </p:spPr>
        <p:txBody>
          <a:bodyPr wrap="square">
            <a:spAutoFit/>
          </a:bodyPr>
          <a:lstStyle/>
          <a:p>
            <a:r>
              <a:rPr lang="en-US" sz="3600" b="1" dirty="0"/>
              <a:t>Join us, follow us!</a:t>
            </a:r>
          </a:p>
        </p:txBody>
      </p:sp>
      <p:pic>
        <p:nvPicPr>
          <p:cNvPr id="11" name="Picture 2" descr="Bildergebnis fÃ¼r twitter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96605" y="823411"/>
            <a:ext cx="833513" cy="67792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Bildergebnis fÃ¼r facebook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32313" y="769472"/>
            <a:ext cx="726737" cy="72673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4"/>
          <p:cNvSpPr/>
          <p:nvPr/>
        </p:nvSpPr>
        <p:spPr>
          <a:xfrm>
            <a:off x="9704616" y="285592"/>
            <a:ext cx="1774845" cy="461665"/>
          </a:xfrm>
          <a:prstGeom prst="rect">
            <a:avLst/>
          </a:prstGeom>
        </p:spPr>
        <p:txBody>
          <a:bodyPr wrap="none">
            <a:spAutoFit/>
          </a:bodyPr>
          <a:lstStyle/>
          <a:p>
            <a:r>
              <a:rPr lang="en-US" sz="2400" b="1" dirty="0"/>
              <a:t>@</a:t>
            </a:r>
            <a:r>
              <a:rPr lang="en-US" sz="2400" b="1" dirty="0" err="1"/>
              <a:t>eartharxiv</a:t>
            </a:r>
            <a:endParaRPr lang="en-US" sz="2400" b="1" dirty="0"/>
          </a:p>
        </p:txBody>
      </p:sp>
      <p:sp>
        <p:nvSpPr>
          <p:cNvPr id="15" name="Rectangle 5"/>
          <p:cNvSpPr/>
          <p:nvPr/>
        </p:nvSpPr>
        <p:spPr>
          <a:xfrm>
            <a:off x="1814641" y="1065322"/>
            <a:ext cx="6807419" cy="1138773"/>
          </a:xfrm>
          <a:prstGeom prst="rect">
            <a:avLst/>
          </a:prstGeom>
        </p:spPr>
        <p:txBody>
          <a:bodyPr wrap="square">
            <a:spAutoFit/>
          </a:bodyPr>
          <a:lstStyle/>
          <a:p>
            <a:r>
              <a:rPr lang="en-US" sz="3400" dirty="0">
                <a:solidFill>
                  <a:srgbClr val="212529"/>
                </a:solidFill>
              </a:rPr>
              <a:t>Make your work BETTER!</a:t>
            </a:r>
          </a:p>
          <a:p>
            <a:endParaRPr lang="en-US" sz="3400" dirty="0">
              <a:solidFill>
                <a:srgbClr val="212529"/>
              </a:solidFill>
            </a:endParaRPr>
          </a:p>
        </p:txBody>
      </p:sp>
      <p:pic>
        <p:nvPicPr>
          <p:cNvPr id="3" name="Picture 2">
            <a:extLst>
              <a:ext uri="{FF2B5EF4-FFF2-40B4-BE49-F238E27FC236}">
                <a16:creationId xmlns:a16="http://schemas.microsoft.com/office/drawing/2014/main" id="{04560B9E-B842-D041-BEB5-8043C78FB6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9429" y="1927097"/>
            <a:ext cx="6388631" cy="4354386"/>
          </a:xfrm>
          <a:prstGeom prst="rect">
            <a:avLst/>
          </a:prstGeom>
        </p:spPr>
      </p:pic>
      <p:pic>
        <p:nvPicPr>
          <p:cNvPr id="7" name="Picture 6">
            <a:extLst>
              <a:ext uri="{FF2B5EF4-FFF2-40B4-BE49-F238E27FC236}">
                <a16:creationId xmlns:a16="http://schemas.microsoft.com/office/drawing/2014/main" id="{AAB63842-6D78-7240-8D2C-DE1FEAC26E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308" y="2047343"/>
            <a:ext cx="5668121" cy="3130871"/>
          </a:xfrm>
          <a:prstGeom prst="rect">
            <a:avLst/>
          </a:prstGeom>
        </p:spPr>
      </p:pic>
      <p:sp>
        <p:nvSpPr>
          <p:cNvPr id="8" name="Rectangle 7">
            <a:extLst>
              <a:ext uri="{FF2B5EF4-FFF2-40B4-BE49-F238E27FC236}">
                <a16:creationId xmlns:a16="http://schemas.microsoft.com/office/drawing/2014/main" id="{175A5CE2-2E71-9A40-A23E-CD3B27CDFE48}"/>
              </a:ext>
            </a:extLst>
          </p:cNvPr>
          <p:cNvSpPr/>
          <p:nvPr/>
        </p:nvSpPr>
        <p:spPr>
          <a:xfrm>
            <a:off x="121308" y="5400785"/>
            <a:ext cx="4915898" cy="1138773"/>
          </a:xfrm>
          <a:prstGeom prst="rect">
            <a:avLst/>
          </a:prstGeom>
        </p:spPr>
        <p:txBody>
          <a:bodyPr wrap="none">
            <a:spAutoFit/>
          </a:bodyPr>
          <a:lstStyle/>
          <a:p>
            <a:r>
              <a:rPr lang="es-ES_tradnl" sz="3400" dirty="0" err="1"/>
              <a:t>Preprints</a:t>
            </a:r>
            <a:r>
              <a:rPr lang="es-ES_tradnl" sz="3400" dirty="0"/>
              <a:t> lead to </a:t>
            </a:r>
            <a:r>
              <a:rPr lang="es-ES_tradnl" sz="3400" dirty="0" err="1"/>
              <a:t>feedback</a:t>
            </a:r>
            <a:r>
              <a:rPr lang="es-ES_tradnl" sz="3400" dirty="0"/>
              <a:t> </a:t>
            </a:r>
          </a:p>
          <a:p>
            <a:r>
              <a:rPr lang="es-ES_tradnl" sz="3400" dirty="0"/>
              <a:t>&amp; </a:t>
            </a:r>
            <a:r>
              <a:rPr lang="es-ES_tradnl" sz="3400" dirty="0" err="1"/>
              <a:t>improve</a:t>
            </a:r>
            <a:r>
              <a:rPr lang="es-ES_tradnl" sz="3400" dirty="0"/>
              <a:t> </a:t>
            </a:r>
            <a:r>
              <a:rPr lang="es-ES_tradnl" sz="3400" dirty="0" err="1"/>
              <a:t>your</a:t>
            </a:r>
            <a:r>
              <a:rPr lang="es-ES_tradnl" sz="3400" dirty="0"/>
              <a:t> </a:t>
            </a:r>
            <a:r>
              <a:rPr lang="es-ES_tradnl" sz="3400" dirty="0" err="1"/>
              <a:t>work</a:t>
            </a:r>
            <a:endParaRPr lang="es-ES_tradnl" sz="3400" dirty="0"/>
          </a:p>
        </p:txBody>
      </p:sp>
      <p:sp>
        <p:nvSpPr>
          <p:cNvPr id="16" name="Rectangle 15">
            <a:extLst>
              <a:ext uri="{FF2B5EF4-FFF2-40B4-BE49-F238E27FC236}">
                <a16:creationId xmlns:a16="http://schemas.microsoft.com/office/drawing/2014/main" id="{E1795DF9-0056-0E45-91AD-2ABB89A41CF5}"/>
              </a:ext>
            </a:extLst>
          </p:cNvPr>
          <p:cNvSpPr/>
          <p:nvPr/>
        </p:nvSpPr>
        <p:spPr>
          <a:xfrm>
            <a:off x="277793" y="3634451"/>
            <a:ext cx="5220182" cy="636606"/>
          </a:xfrm>
          <a:prstGeom prst="rect">
            <a:avLst/>
          </a:prstGeom>
          <a:no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Rectangle 16">
            <a:extLst>
              <a:ext uri="{FF2B5EF4-FFF2-40B4-BE49-F238E27FC236}">
                <a16:creationId xmlns:a16="http://schemas.microsoft.com/office/drawing/2014/main" id="{2973534B-1D4D-6F45-9101-90FDB65EDFCB}"/>
              </a:ext>
            </a:extLst>
          </p:cNvPr>
          <p:cNvSpPr/>
          <p:nvPr/>
        </p:nvSpPr>
        <p:spPr>
          <a:xfrm>
            <a:off x="6541652" y="3785986"/>
            <a:ext cx="5345548" cy="716565"/>
          </a:xfrm>
          <a:prstGeom prst="rect">
            <a:avLst/>
          </a:prstGeom>
          <a:no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20" name="Straight Arrow Connector 19">
            <a:extLst>
              <a:ext uri="{FF2B5EF4-FFF2-40B4-BE49-F238E27FC236}">
                <a16:creationId xmlns:a16="http://schemas.microsoft.com/office/drawing/2014/main" id="{9822946E-6372-5949-9160-A11E237CB477}"/>
              </a:ext>
            </a:extLst>
          </p:cNvPr>
          <p:cNvCxnSpPr>
            <a:cxnSpLocks/>
          </p:cNvCxnSpPr>
          <p:nvPr/>
        </p:nvCxnSpPr>
        <p:spPr>
          <a:xfrm>
            <a:off x="4886379" y="4247772"/>
            <a:ext cx="0" cy="1372247"/>
          </a:xfrm>
          <a:prstGeom prst="straightConnector1">
            <a:avLst/>
          </a:prstGeom>
          <a:ln w="635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6C6C667-28C1-8745-8E2F-99DF10680D96}"/>
              </a:ext>
            </a:extLst>
          </p:cNvPr>
          <p:cNvCxnSpPr>
            <a:cxnSpLocks/>
          </p:cNvCxnSpPr>
          <p:nvPr/>
        </p:nvCxnSpPr>
        <p:spPr>
          <a:xfrm flipH="1">
            <a:off x="5177834" y="4502551"/>
            <a:ext cx="1363818" cy="1240523"/>
          </a:xfrm>
          <a:prstGeom prst="straightConnector1">
            <a:avLst/>
          </a:prstGeom>
          <a:ln w="635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8412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Ãhnliches Foto"/>
          <p:cNvPicPr>
            <a:picLocks noChangeAspect="1" noChangeArrowheads="1"/>
          </p:cNvPicPr>
          <p:nvPr/>
        </p:nvPicPr>
        <p:blipFill rotWithShape="1">
          <a:blip r:embed="rId2">
            <a:extLst>
              <a:ext uri="{28A0092B-C50C-407E-A947-70E740481C1C}">
                <a14:useLocalDpi xmlns:a14="http://schemas.microsoft.com/office/drawing/2010/main" val="0"/>
              </a:ext>
            </a:extLst>
          </a:blip>
          <a:srcRect l="16107" t="6761" r="13036" b="7524"/>
          <a:stretch/>
        </p:blipFill>
        <p:spPr bwMode="auto">
          <a:xfrm>
            <a:off x="426921" y="391884"/>
            <a:ext cx="1184520" cy="143288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475975" y="508163"/>
            <a:ext cx="9746342" cy="646331"/>
          </a:xfrm>
          <a:prstGeom prst="rect">
            <a:avLst/>
          </a:prstGeom>
        </p:spPr>
        <p:txBody>
          <a:bodyPr wrap="square">
            <a:spAutoFit/>
          </a:bodyPr>
          <a:lstStyle/>
          <a:p>
            <a:r>
              <a:rPr lang="en-US" sz="3600" b="1" dirty="0"/>
              <a:t>Join us, follow us!</a:t>
            </a:r>
          </a:p>
        </p:txBody>
      </p:sp>
      <p:pic>
        <p:nvPicPr>
          <p:cNvPr id="11" name="Picture 2" descr="Bildergebnis fÃ¼r twitter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96605" y="823411"/>
            <a:ext cx="833513" cy="67792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Bildergebnis fÃ¼r facebook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32313" y="769472"/>
            <a:ext cx="726737" cy="72673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4"/>
          <p:cNvSpPr/>
          <p:nvPr/>
        </p:nvSpPr>
        <p:spPr>
          <a:xfrm>
            <a:off x="9704616" y="285592"/>
            <a:ext cx="1774845" cy="461665"/>
          </a:xfrm>
          <a:prstGeom prst="rect">
            <a:avLst/>
          </a:prstGeom>
        </p:spPr>
        <p:txBody>
          <a:bodyPr wrap="none">
            <a:spAutoFit/>
          </a:bodyPr>
          <a:lstStyle/>
          <a:p>
            <a:r>
              <a:rPr lang="en-US" sz="2400" b="1" dirty="0"/>
              <a:t>@</a:t>
            </a:r>
            <a:r>
              <a:rPr lang="en-US" sz="2400" b="1" dirty="0" err="1"/>
              <a:t>eartharxiv</a:t>
            </a:r>
            <a:endParaRPr lang="en-US" sz="2400" b="1" dirty="0"/>
          </a:p>
        </p:txBody>
      </p:sp>
      <p:sp>
        <p:nvSpPr>
          <p:cNvPr id="14" name="Rectangle 5"/>
          <p:cNvSpPr/>
          <p:nvPr/>
        </p:nvSpPr>
        <p:spPr>
          <a:xfrm>
            <a:off x="1475975" y="1065322"/>
            <a:ext cx="6807419" cy="892552"/>
          </a:xfrm>
          <a:prstGeom prst="rect">
            <a:avLst/>
          </a:prstGeom>
        </p:spPr>
        <p:txBody>
          <a:bodyPr wrap="square">
            <a:spAutoFit/>
          </a:bodyPr>
          <a:lstStyle/>
          <a:p>
            <a:r>
              <a:rPr lang="en-US" sz="3400" dirty="0">
                <a:solidFill>
                  <a:srgbClr val="212529"/>
                </a:solidFill>
              </a:rPr>
              <a:t>Make your work VISIBLE!</a:t>
            </a:r>
          </a:p>
          <a:p>
            <a:endParaRPr lang="en-US" dirty="0">
              <a:solidFill>
                <a:srgbClr val="212529"/>
              </a:solidFill>
            </a:endParaRPr>
          </a:p>
        </p:txBody>
      </p:sp>
      <p:pic>
        <p:nvPicPr>
          <p:cNvPr id="3" name="Picture 2">
            <a:extLst>
              <a:ext uri="{FF2B5EF4-FFF2-40B4-BE49-F238E27FC236}">
                <a16:creationId xmlns:a16="http://schemas.microsoft.com/office/drawing/2014/main" id="{D2B8EFBA-9AC0-044D-93AB-902101F2BA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5975" y="1976799"/>
            <a:ext cx="6671734" cy="4881201"/>
          </a:xfrm>
          <a:prstGeom prst="rect">
            <a:avLst/>
          </a:prstGeom>
        </p:spPr>
      </p:pic>
      <p:sp>
        <p:nvSpPr>
          <p:cNvPr id="6" name="TextBox 5">
            <a:extLst>
              <a:ext uri="{FF2B5EF4-FFF2-40B4-BE49-F238E27FC236}">
                <a16:creationId xmlns:a16="http://schemas.microsoft.com/office/drawing/2014/main" id="{2D376566-5441-A54C-A5EF-208F5566FC23}"/>
              </a:ext>
            </a:extLst>
          </p:cNvPr>
          <p:cNvSpPr txBox="1"/>
          <p:nvPr/>
        </p:nvSpPr>
        <p:spPr>
          <a:xfrm>
            <a:off x="8999972" y="4643512"/>
            <a:ext cx="3192028" cy="1138773"/>
          </a:xfrm>
          <a:prstGeom prst="rect">
            <a:avLst/>
          </a:prstGeom>
          <a:noFill/>
        </p:spPr>
        <p:txBody>
          <a:bodyPr wrap="none" rtlCol="0">
            <a:spAutoFit/>
          </a:bodyPr>
          <a:lstStyle/>
          <a:p>
            <a:r>
              <a:rPr lang="es-ES_tradnl" sz="3400" dirty="0" err="1"/>
              <a:t>Preprints</a:t>
            </a:r>
            <a:r>
              <a:rPr lang="es-ES_tradnl" sz="3400" dirty="0"/>
              <a:t> </a:t>
            </a:r>
            <a:r>
              <a:rPr lang="es-ES_tradnl" sz="3400" dirty="0" err="1"/>
              <a:t>have</a:t>
            </a:r>
            <a:r>
              <a:rPr lang="es-ES_tradnl" sz="3400" dirty="0"/>
              <a:t> a </a:t>
            </a:r>
          </a:p>
          <a:p>
            <a:r>
              <a:rPr lang="es-ES_tradnl" sz="3400" dirty="0"/>
              <a:t>DOI &amp; are citable</a:t>
            </a:r>
          </a:p>
        </p:txBody>
      </p:sp>
      <p:sp>
        <p:nvSpPr>
          <p:cNvPr id="20" name="Rectangle 19">
            <a:extLst>
              <a:ext uri="{FF2B5EF4-FFF2-40B4-BE49-F238E27FC236}">
                <a16:creationId xmlns:a16="http://schemas.microsoft.com/office/drawing/2014/main" id="{FB01AF36-FB73-DA4E-AC30-314E5E7A0D21}"/>
              </a:ext>
            </a:extLst>
          </p:cNvPr>
          <p:cNvSpPr/>
          <p:nvPr/>
        </p:nvSpPr>
        <p:spPr>
          <a:xfrm>
            <a:off x="2013995" y="3819646"/>
            <a:ext cx="5856790" cy="393540"/>
          </a:xfrm>
          <a:prstGeom prst="rect">
            <a:avLst/>
          </a:prstGeom>
          <a:no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21" name="Straight Arrow Connector 20">
            <a:extLst>
              <a:ext uri="{FF2B5EF4-FFF2-40B4-BE49-F238E27FC236}">
                <a16:creationId xmlns:a16="http://schemas.microsoft.com/office/drawing/2014/main" id="{46D521CD-6186-EE4E-A581-E549E477F1C5}"/>
              </a:ext>
            </a:extLst>
          </p:cNvPr>
          <p:cNvCxnSpPr>
            <a:cxnSpLocks/>
          </p:cNvCxnSpPr>
          <p:nvPr/>
        </p:nvCxnSpPr>
        <p:spPr>
          <a:xfrm>
            <a:off x="7870785" y="4022306"/>
            <a:ext cx="1129187" cy="854494"/>
          </a:xfrm>
          <a:prstGeom prst="straightConnector1">
            <a:avLst/>
          </a:prstGeom>
          <a:ln w="635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9023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5" name="Rectangle 4"/>
          <p:cNvSpPr/>
          <p:nvPr/>
        </p:nvSpPr>
        <p:spPr>
          <a:xfrm>
            <a:off x="297231" y="218386"/>
            <a:ext cx="11178957" cy="646331"/>
          </a:xfrm>
          <a:prstGeom prst="rect">
            <a:avLst/>
          </a:prstGeom>
        </p:spPr>
        <p:txBody>
          <a:bodyPr wrap="square">
            <a:spAutoFit/>
          </a:bodyPr>
          <a:lstStyle/>
          <a:p>
            <a:r>
              <a:rPr lang="en-US" sz="3600" dirty="0"/>
              <a:t>publication pathway(s)</a:t>
            </a:r>
          </a:p>
        </p:txBody>
      </p:sp>
    </p:spTree>
    <p:extLst>
      <p:ext uri="{BB962C8B-B14F-4D97-AF65-F5344CB8AC3E}">
        <p14:creationId xmlns:p14="http://schemas.microsoft.com/office/powerpoint/2010/main" val="22400403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Ãhnliches Foto"/>
          <p:cNvPicPr>
            <a:picLocks noChangeAspect="1" noChangeArrowheads="1"/>
          </p:cNvPicPr>
          <p:nvPr/>
        </p:nvPicPr>
        <p:blipFill rotWithShape="1">
          <a:blip r:embed="rId2">
            <a:extLst>
              <a:ext uri="{28A0092B-C50C-407E-A947-70E740481C1C}">
                <a14:useLocalDpi xmlns:a14="http://schemas.microsoft.com/office/drawing/2010/main" val="0"/>
              </a:ext>
            </a:extLst>
          </a:blip>
          <a:srcRect l="16107" t="6761" r="13036" b="7524"/>
          <a:stretch/>
        </p:blipFill>
        <p:spPr bwMode="auto">
          <a:xfrm>
            <a:off x="426921" y="391884"/>
            <a:ext cx="1184520" cy="143288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814641" y="508163"/>
            <a:ext cx="9746342" cy="646331"/>
          </a:xfrm>
          <a:prstGeom prst="rect">
            <a:avLst/>
          </a:prstGeom>
        </p:spPr>
        <p:txBody>
          <a:bodyPr wrap="square">
            <a:spAutoFit/>
          </a:bodyPr>
          <a:lstStyle/>
          <a:p>
            <a:r>
              <a:rPr lang="en-US" sz="3600" b="1" dirty="0"/>
              <a:t>Join us, follow us!</a:t>
            </a:r>
          </a:p>
        </p:txBody>
      </p:sp>
      <p:pic>
        <p:nvPicPr>
          <p:cNvPr id="11" name="Picture 2" descr="Bildergebnis fÃ¼r twitter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96605" y="823411"/>
            <a:ext cx="833513" cy="67792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Bildergebnis fÃ¼r facebook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32313" y="769472"/>
            <a:ext cx="726737" cy="72673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4"/>
          <p:cNvSpPr/>
          <p:nvPr/>
        </p:nvSpPr>
        <p:spPr>
          <a:xfrm>
            <a:off x="9704616" y="285592"/>
            <a:ext cx="1774845" cy="461665"/>
          </a:xfrm>
          <a:prstGeom prst="rect">
            <a:avLst/>
          </a:prstGeom>
        </p:spPr>
        <p:txBody>
          <a:bodyPr wrap="none">
            <a:spAutoFit/>
          </a:bodyPr>
          <a:lstStyle/>
          <a:p>
            <a:r>
              <a:rPr lang="en-US" sz="2400" b="1" dirty="0"/>
              <a:t>@</a:t>
            </a:r>
            <a:r>
              <a:rPr lang="en-US" sz="2400" b="1" dirty="0" err="1"/>
              <a:t>eartharxiv</a:t>
            </a:r>
            <a:endParaRPr lang="en-US" sz="2400" b="1" dirty="0"/>
          </a:p>
        </p:txBody>
      </p:sp>
      <p:sp>
        <p:nvSpPr>
          <p:cNvPr id="15" name="Rectangle 5"/>
          <p:cNvSpPr/>
          <p:nvPr/>
        </p:nvSpPr>
        <p:spPr>
          <a:xfrm>
            <a:off x="1814641" y="1065322"/>
            <a:ext cx="6807419" cy="1138773"/>
          </a:xfrm>
          <a:prstGeom prst="rect">
            <a:avLst/>
          </a:prstGeom>
        </p:spPr>
        <p:txBody>
          <a:bodyPr wrap="square">
            <a:spAutoFit/>
          </a:bodyPr>
          <a:lstStyle/>
          <a:p>
            <a:r>
              <a:rPr lang="en-US" sz="3400" dirty="0">
                <a:solidFill>
                  <a:srgbClr val="212529"/>
                </a:solidFill>
              </a:rPr>
              <a:t>Make your work BETTER!</a:t>
            </a:r>
          </a:p>
          <a:p>
            <a:endParaRPr lang="en-US" sz="3400" dirty="0">
              <a:solidFill>
                <a:srgbClr val="212529"/>
              </a:solidFill>
            </a:endParaRPr>
          </a:p>
        </p:txBody>
      </p:sp>
      <p:pic>
        <p:nvPicPr>
          <p:cNvPr id="6" name="Picture 5">
            <a:extLst>
              <a:ext uri="{FF2B5EF4-FFF2-40B4-BE49-F238E27FC236}">
                <a16:creationId xmlns:a16="http://schemas.microsoft.com/office/drawing/2014/main" id="{55C6D834-3E65-4044-BE1A-093E08AA7091}"/>
              </a:ext>
            </a:extLst>
          </p:cNvPr>
          <p:cNvPicPr>
            <a:picLocks noChangeAspect="1"/>
          </p:cNvPicPr>
          <p:nvPr/>
        </p:nvPicPr>
        <p:blipFill rotWithShape="1">
          <a:blip r:embed="rId5">
            <a:extLst>
              <a:ext uri="{28A0092B-C50C-407E-A947-70E740481C1C}">
                <a14:useLocalDpi xmlns:a14="http://schemas.microsoft.com/office/drawing/2010/main" val="0"/>
              </a:ext>
            </a:extLst>
          </a:blip>
          <a:srcRect b="34916"/>
          <a:stretch/>
        </p:blipFill>
        <p:spPr>
          <a:xfrm>
            <a:off x="1611441" y="1824772"/>
            <a:ext cx="5804546" cy="4667210"/>
          </a:xfrm>
          <a:prstGeom prst="rect">
            <a:avLst/>
          </a:prstGeom>
        </p:spPr>
      </p:pic>
      <p:sp>
        <p:nvSpPr>
          <p:cNvPr id="16" name="Rectangle 15">
            <a:extLst>
              <a:ext uri="{FF2B5EF4-FFF2-40B4-BE49-F238E27FC236}">
                <a16:creationId xmlns:a16="http://schemas.microsoft.com/office/drawing/2014/main" id="{00972175-1ED5-2D4C-BB8E-9ED85D37CFDF}"/>
              </a:ext>
            </a:extLst>
          </p:cNvPr>
          <p:cNvSpPr/>
          <p:nvPr/>
        </p:nvSpPr>
        <p:spPr>
          <a:xfrm>
            <a:off x="1718083" y="2795713"/>
            <a:ext cx="5446645" cy="989210"/>
          </a:xfrm>
          <a:prstGeom prst="rect">
            <a:avLst/>
          </a:prstGeom>
          <a:no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 name="Rectangle 13">
            <a:extLst>
              <a:ext uri="{FF2B5EF4-FFF2-40B4-BE49-F238E27FC236}">
                <a16:creationId xmlns:a16="http://schemas.microsoft.com/office/drawing/2014/main" id="{F3E9F2AF-A306-1A4B-B4CB-DFF124B599A9}"/>
              </a:ext>
            </a:extLst>
          </p:cNvPr>
          <p:cNvSpPr/>
          <p:nvPr/>
        </p:nvSpPr>
        <p:spPr>
          <a:xfrm>
            <a:off x="7934744" y="4402261"/>
            <a:ext cx="4257256" cy="1661993"/>
          </a:xfrm>
          <a:prstGeom prst="rect">
            <a:avLst/>
          </a:prstGeom>
        </p:spPr>
        <p:txBody>
          <a:bodyPr wrap="none">
            <a:spAutoFit/>
          </a:bodyPr>
          <a:lstStyle/>
          <a:p>
            <a:r>
              <a:rPr lang="es-ES_tradnl" sz="3400" dirty="0" err="1"/>
              <a:t>Preprints</a:t>
            </a:r>
            <a:r>
              <a:rPr lang="es-ES_tradnl" sz="3400" dirty="0"/>
              <a:t> are </a:t>
            </a:r>
            <a:r>
              <a:rPr lang="es-ES_tradnl" sz="3400" dirty="0" err="1"/>
              <a:t>turning</a:t>
            </a:r>
            <a:r>
              <a:rPr lang="es-ES_tradnl" sz="3400" dirty="0"/>
              <a:t> </a:t>
            </a:r>
          </a:p>
          <a:p>
            <a:r>
              <a:rPr lang="es-ES_tradnl" sz="3400" dirty="0" err="1"/>
              <a:t>around</a:t>
            </a:r>
            <a:r>
              <a:rPr lang="es-ES_tradnl" sz="3400" dirty="0"/>
              <a:t>  </a:t>
            </a:r>
            <a:r>
              <a:rPr lang="es-ES_tradnl" sz="3400" dirty="0" err="1"/>
              <a:t>the</a:t>
            </a:r>
            <a:r>
              <a:rPr lang="es-ES_tradnl" sz="3400" dirty="0"/>
              <a:t> </a:t>
            </a:r>
            <a:r>
              <a:rPr lang="es-ES_tradnl" sz="3400" dirty="0" err="1"/>
              <a:t>publishing</a:t>
            </a:r>
            <a:r>
              <a:rPr lang="es-ES_tradnl" sz="3400" dirty="0"/>
              <a:t> </a:t>
            </a:r>
          </a:p>
          <a:p>
            <a:r>
              <a:rPr lang="es-ES_tradnl" sz="3400" dirty="0" err="1"/>
              <a:t>system</a:t>
            </a:r>
            <a:endParaRPr lang="es-ES_tradnl" sz="3400" dirty="0"/>
          </a:p>
        </p:txBody>
      </p:sp>
      <p:cxnSp>
        <p:nvCxnSpPr>
          <p:cNvPr id="18" name="Straight Arrow Connector 17">
            <a:extLst>
              <a:ext uri="{FF2B5EF4-FFF2-40B4-BE49-F238E27FC236}">
                <a16:creationId xmlns:a16="http://schemas.microsoft.com/office/drawing/2014/main" id="{5B5F813E-F03C-8840-A755-EE18E9726836}"/>
              </a:ext>
            </a:extLst>
          </p:cNvPr>
          <p:cNvCxnSpPr>
            <a:cxnSpLocks/>
          </p:cNvCxnSpPr>
          <p:nvPr/>
        </p:nvCxnSpPr>
        <p:spPr>
          <a:xfrm>
            <a:off x="7164728" y="3315009"/>
            <a:ext cx="1706556" cy="946484"/>
          </a:xfrm>
          <a:prstGeom prst="straightConnector1">
            <a:avLst/>
          </a:prstGeom>
          <a:ln w="635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8428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Ãhnliches Foto"/>
          <p:cNvPicPr>
            <a:picLocks noChangeAspect="1" noChangeArrowheads="1"/>
          </p:cNvPicPr>
          <p:nvPr/>
        </p:nvPicPr>
        <p:blipFill rotWithShape="1">
          <a:blip r:embed="rId2">
            <a:extLst>
              <a:ext uri="{28A0092B-C50C-407E-A947-70E740481C1C}">
                <a14:useLocalDpi xmlns:a14="http://schemas.microsoft.com/office/drawing/2010/main" val="0"/>
              </a:ext>
            </a:extLst>
          </a:blip>
          <a:srcRect l="16107" t="6761" r="13036" b="7524"/>
          <a:stretch/>
        </p:blipFill>
        <p:spPr bwMode="auto">
          <a:xfrm>
            <a:off x="426921" y="391884"/>
            <a:ext cx="1184520" cy="143288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814641" y="508163"/>
            <a:ext cx="9746342" cy="646331"/>
          </a:xfrm>
          <a:prstGeom prst="rect">
            <a:avLst/>
          </a:prstGeom>
        </p:spPr>
        <p:txBody>
          <a:bodyPr wrap="square">
            <a:spAutoFit/>
          </a:bodyPr>
          <a:lstStyle/>
          <a:p>
            <a:r>
              <a:rPr lang="en-US" sz="3600" b="1" dirty="0"/>
              <a:t>Join us, follow us!</a:t>
            </a:r>
          </a:p>
        </p:txBody>
      </p:sp>
      <p:pic>
        <p:nvPicPr>
          <p:cNvPr id="11" name="Picture 2" descr="Bildergebnis fÃ¼r twitter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96605" y="823411"/>
            <a:ext cx="833513" cy="67792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Bildergebnis fÃ¼r facebook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32313" y="769472"/>
            <a:ext cx="726737" cy="72673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4"/>
          <p:cNvSpPr/>
          <p:nvPr/>
        </p:nvSpPr>
        <p:spPr>
          <a:xfrm>
            <a:off x="9704616" y="285592"/>
            <a:ext cx="1774845" cy="461665"/>
          </a:xfrm>
          <a:prstGeom prst="rect">
            <a:avLst/>
          </a:prstGeom>
        </p:spPr>
        <p:txBody>
          <a:bodyPr wrap="none">
            <a:spAutoFit/>
          </a:bodyPr>
          <a:lstStyle/>
          <a:p>
            <a:r>
              <a:rPr lang="en-US" sz="2400" b="1" dirty="0"/>
              <a:t>@</a:t>
            </a:r>
            <a:r>
              <a:rPr lang="en-US" sz="2400" b="1" dirty="0" err="1"/>
              <a:t>eartharxiv</a:t>
            </a:r>
            <a:endParaRPr lang="en-US" sz="2400" b="1" dirty="0"/>
          </a:p>
        </p:txBody>
      </p:sp>
      <p:sp>
        <p:nvSpPr>
          <p:cNvPr id="15" name="Rectangle 5"/>
          <p:cNvSpPr/>
          <p:nvPr/>
        </p:nvSpPr>
        <p:spPr>
          <a:xfrm>
            <a:off x="1814641" y="1065322"/>
            <a:ext cx="6807419" cy="1138773"/>
          </a:xfrm>
          <a:prstGeom prst="rect">
            <a:avLst/>
          </a:prstGeom>
        </p:spPr>
        <p:txBody>
          <a:bodyPr wrap="square">
            <a:spAutoFit/>
          </a:bodyPr>
          <a:lstStyle/>
          <a:p>
            <a:r>
              <a:rPr lang="en-US" sz="3400" dirty="0">
                <a:solidFill>
                  <a:srgbClr val="212529"/>
                </a:solidFill>
              </a:rPr>
              <a:t>Make your work VISIBLE!</a:t>
            </a:r>
          </a:p>
          <a:p>
            <a:endParaRPr lang="en-US" sz="3400" dirty="0">
              <a:solidFill>
                <a:srgbClr val="212529"/>
              </a:solidFill>
            </a:endParaRPr>
          </a:p>
        </p:txBody>
      </p:sp>
      <p:pic>
        <p:nvPicPr>
          <p:cNvPr id="14" name="Picture 13">
            <a:extLst>
              <a:ext uri="{FF2B5EF4-FFF2-40B4-BE49-F238E27FC236}">
                <a16:creationId xmlns:a16="http://schemas.microsoft.com/office/drawing/2014/main" id="{149F72BA-3CFD-CC48-86F6-0952DC938C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4259" y="1572363"/>
            <a:ext cx="5050147" cy="4977558"/>
          </a:xfrm>
          <a:prstGeom prst="rect">
            <a:avLst/>
          </a:prstGeom>
        </p:spPr>
      </p:pic>
      <p:sp>
        <p:nvSpPr>
          <p:cNvPr id="2" name="Rectangle 1">
            <a:extLst>
              <a:ext uri="{FF2B5EF4-FFF2-40B4-BE49-F238E27FC236}">
                <a16:creationId xmlns:a16="http://schemas.microsoft.com/office/drawing/2014/main" id="{111076FA-5A27-F247-8C90-2EEFE2797645}"/>
              </a:ext>
            </a:extLst>
          </p:cNvPr>
          <p:cNvSpPr/>
          <p:nvPr/>
        </p:nvSpPr>
        <p:spPr>
          <a:xfrm>
            <a:off x="7598023" y="5660020"/>
            <a:ext cx="3881438" cy="428264"/>
          </a:xfrm>
          <a:prstGeom prst="rect">
            <a:avLst/>
          </a:prstGeom>
          <a:no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 name="Rectangle 5">
            <a:extLst>
              <a:ext uri="{FF2B5EF4-FFF2-40B4-BE49-F238E27FC236}">
                <a16:creationId xmlns:a16="http://schemas.microsoft.com/office/drawing/2014/main" id="{36F4625C-0B44-8045-B709-BB7C5A3D946A}"/>
              </a:ext>
            </a:extLst>
          </p:cNvPr>
          <p:cNvSpPr/>
          <p:nvPr/>
        </p:nvSpPr>
        <p:spPr>
          <a:xfrm>
            <a:off x="426921" y="2469017"/>
            <a:ext cx="6096000" cy="2708434"/>
          </a:xfrm>
          <a:prstGeom prst="rect">
            <a:avLst/>
          </a:prstGeom>
        </p:spPr>
        <p:txBody>
          <a:bodyPr>
            <a:spAutoFit/>
          </a:bodyPr>
          <a:lstStyle/>
          <a:p>
            <a:r>
              <a:rPr lang="es-ES_tradnl" sz="3400" dirty="0" err="1"/>
              <a:t>Preprints</a:t>
            </a:r>
            <a:r>
              <a:rPr lang="es-ES_tradnl" sz="3400" dirty="0"/>
              <a:t> </a:t>
            </a:r>
            <a:r>
              <a:rPr lang="es-ES_tradnl" sz="3400" dirty="0" err="1"/>
              <a:t>allow</a:t>
            </a:r>
            <a:r>
              <a:rPr lang="es-ES_tradnl" sz="3400" dirty="0"/>
              <a:t> </a:t>
            </a:r>
            <a:r>
              <a:rPr lang="es-ES_tradnl" sz="3400" dirty="0" err="1"/>
              <a:t>you</a:t>
            </a:r>
            <a:r>
              <a:rPr lang="es-ES_tradnl" sz="3400" dirty="0"/>
              <a:t> to show </a:t>
            </a:r>
            <a:r>
              <a:rPr lang="es-ES_tradnl" sz="3400" dirty="0" err="1"/>
              <a:t>your</a:t>
            </a:r>
            <a:r>
              <a:rPr lang="es-ES_tradnl" sz="3400" dirty="0"/>
              <a:t> </a:t>
            </a:r>
            <a:r>
              <a:rPr lang="es-ES_tradnl" sz="3400" dirty="0" err="1"/>
              <a:t>preliminary</a:t>
            </a:r>
            <a:r>
              <a:rPr lang="es-ES_tradnl" sz="3400" dirty="0"/>
              <a:t> </a:t>
            </a:r>
            <a:r>
              <a:rPr lang="es-ES_tradnl" sz="3400" dirty="0" err="1"/>
              <a:t>work</a:t>
            </a:r>
            <a:r>
              <a:rPr lang="es-ES_tradnl" sz="3400" dirty="0"/>
              <a:t> </a:t>
            </a:r>
          </a:p>
          <a:p>
            <a:endParaRPr lang="es-ES_tradnl" sz="3400" dirty="0"/>
          </a:p>
          <a:p>
            <a:r>
              <a:rPr lang="es-ES_tradnl" sz="3400" dirty="0"/>
              <a:t>Ideal </a:t>
            </a:r>
            <a:r>
              <a:rPr lang="es-ES_tradnl" sz="3400" dirty="0" err="1"/>
              <a:t>for</a:t>
            </a:r>
            <a:r>
              <a:rPr lang="es-ES_tradnl" sz="3400" dirty="0"/>
              <a:t> </a:t>
            </a:r>
            <a:r>
              <a:rPr lang="es-ES_tradnl" sz="3400" dirty="0" err="1"/>
              <a:t>grant</a:t>
            </a:r>
            <a:r>
              <a:rPr lang="es-ES_tradnl" sz="3400" dirty="0"/>
              <a:t> </a:t>
            </a:r>
            <a:r>
              <a:rPr lang="es-ES_tradnl" sz="3400" dirty="0" err="1"/>
              <a:t>submissions</a:t>
            </a:r>
            <a:r>
              <a:rPr lang="es-ES_tradnl" sz="3400" dirty="0"/>
              <a:t> and </a:t>
            </a:r>
            <a:r>
              <a:rPr lang="es-ES_tradnl" sz="3400" dirty="0" err="1"/>
              <a:t>career</a:t>
            </a:r>
            <a:r>
              <a:rPr lang="es-ES_tradnl" sz="3400" dirty="0"/>
              <a:t> </a:t>
            </a:r>
            <a:r>
              <a:rPr lang="es-ES_tradnl" sz="3400" dirty="0" err="1"/>
              <a:t>opportunities</a:t>
            </a:r>
            <a:endParaRPr lang="es-ES_tradnl" sz="3400" dirty="0"/>
          </a:p>
        </p:txBody>
      </p:sp>
      <p:cxnSp>
        <p:nvCxnSpPr>
          <p:cNvPr id="29" name="Straight Arrow Connector 28">
            <a:extLst>
              <a:ext uri="{FF2B5EF4-FFF2-40B4-BE49-F238E27FC236}">
                <a16:creationId xmlns:a16="http://schemas.microsoft.com/office/drawing/2014/main" id="{31F77883-A58E-2844-85F5-36C45BA75286}"/>
              </a:ext>
            </a:extLst>
          </p:cNvPr>
          <p:cNvCxnSpPr>
            <a:cxnSpLocks/>
          </p:cNvCxnSpPr>
          <p:nvPr/>
        </p:nvCxnSpPr>
        <p:spPr>
          <a:xfrm flipH="1" flipV="1">
            <a:off x="4828673" y="4748463"/>
            <a:ext cx="2736807" cy="1151889"/>
          </a:xfrm>
          <a:prstGeom prst="straightConnector1">
            <a:avLst/>
          </a:prstGeom>
          <a:ln w="635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12739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lh4.googleusercontent.com/qs-JatQcSJxW5ewjj4sIylB5QAGmVFCRPfT0MciSn0g1Z4UUe_19FbWthfqViynZAZ3wtmd_n7rqthZhWv4xzJ7TPLsFKATtO4pJgEsaJH7pftz66bFyJeyN0Htc-oSn3TYuTNNn">
            <a:extLst>
              <a:ext uri="{FF2B5EF4-FFF2-40B4-BE49-F238E27FC236}">
                <a16:creationId xmlns:a16="http://schemas.microsoft.com/office/drawing/2014/main" id="{62AC621B-5781-4E46-8C51-CEA70CFC05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349" y="2445632"/>
            <a:ext cx="5995084" cy="40495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lh4.googleusercontent.com/cyVZidByFUU2Gr5zPV2vUSrFFNlvrplnxqzFal6RwVwTnpQtn_NR2QNU6PKhBJJp9wDCBdJF1rDne2U8ok_eK86Tq-t6xxnlgJ8vKIWr5-bzQUGUh3KWTDI4xYyrB4pJbIfyZ3ng">
            <a:extLst>
              <a:ext uri="{FF2B5EF4-FFF2-40B4-BE49-F238E27FC236}">
                <a16:creationId xmlns:a16="http://schemas.microsoft.com/office/drawing/2014/main" id="{45F26898-83B5-F54E-9C12-8412487A90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9433" y="2445632"/>
            <a:ext cx="5613156" cy="38830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A9CBB7D-42BC-0442-8D31-8ABBA71425C6}"/>
              </a:ext>
            </a:extLst>
          </p:cNvPr>
          <p:cNvSpPr txBox="1"/>
          <p:nvPr/>
        </p:nvSpPr>
        <p:spPr>
          <a:xfrm>
            <a:off x="1564791" y="1938901"/>
            <a:ext cx="308834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chemeClr val="tx2"/>
                </a:solidFill>
                <a:effectLst/>
                <a:uFillTx/>
                <a:latin typeface="+mn-lt"/>
                <a:ea typeface="+mn-ea"/>
                <a:cs typeface="+mn-cs"/>
                <a:sym typeface="Helvetica"/>
              </a:rPr>
              <a:t>Pre-Moderation</a:t>
            </a:r>
          </a:p>
        </p:txBody>
      </p:sp>
      <p:sp>
        <p:nvSpPr>
          <p:cNvPr id="7" name="TextBox 6">
            <a:extLst>
              <a:ext uri="{FF2B5EF4-FFF2-40B4-BE49-F238E27FC236}">
                <a16:creationId xmlns:a16="http://schemas.microsoft.com/office/drawing/2014/main" id="{B9D6D3BB-27DC-3148-B780-B6B0F7ACAAD5}"/>
              </a:ext>
            </a:extLst>
          </p:cNvPr>
          <p:cNvSpPr txBox="1"/>
          <p:nvPr/>
        </p:nvSpPr>
        <p:spPr>
          <a:xfrm>
            <a:off x="7391428" y="1938901"/>
            <a:ext cx="326916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FF0000"/>
                </a:solidFill>
                <a:effectLst/>
                <a:uFillTx/>
                <a:latin typeface="+mn-lt"/>
                <a:ea typeface="+mn-ea"/>
                <a:cs typeface="+mn-cs"/>
                <a:sym typeface="Helvetica"/>
              </a:rPr>
              <a:t>Post-Moderation</a:t>
            </a:r>
          </a:p>
        </p:txBody>
      </p:sp>
      <p:cxnSp>
        <p:nvCxnSpPr>
          <p:cNvPr id="8" name="Straight Connector 7">
            <a:extLst>
              <a:ext uri="{FF2B5EF4-FFF2-40B4-BE49-F238E27FC236}">
                <a16:creationId xmlns:a16="http://schemas.microsoft.com/office/drawing/2014/main" id="{3EA01B32-FD48-8A42-B426-14E497FBA318}"/>
              </a:ext>
            </a:extLst>
          </p:cNvPr>
          <p:cNvCxnSpPr/>
          <p:nvPr/>
        </p:nvCxnSpPr>
        <p:spPr>
          <a:xfrm>
            <a:off x="6219433" y="2133231"/>
            <a:ext cx="0" cy="4361990"/>
          </a:xfrm>
          <a:prstGeom prst="line">
            <a:avLst/>
          </a:prstGeom>
          <a:noFill/>
          <a:ln w="25400" cap="flat">
            <a:solidFill>
              <a:schemeClr val="tx1"/>
            </a:solid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pic>
        <p:nvPicPr>
          <p:cNvPr id="9" name="Picture 2" descr="Ãhnliches Foto"/>
          <p:cNvPicPr>
            <a:picLocks noChangeAspect="1" noChangeArrowheads="1"/>
          </p:cNvPicPr>
          <p:nvPr/>
        </p:nvPicPr>
        <p:blipFill rotWithShape="1">
          <a:blip r:embed="rId4">
            <a:extLst>
              <a:ext uri="{28A0092B-C50C-407E-A947-70E740481C1C}">
                <a14:useLocalDpi xmlns:a14="http://schemas.microsoft.com/office/drawing/2010/main" val="0"/>
              </a:ext>
            </a:extLst>
          </a:blip>
          <a:srcRect l="16107" t="6761" r="13036" b="7524"/>
          <a:stretch/>
        </p:blipFill>
        <p:spPr bwMode="auto">
          <a:xfrm>
            <a:off x="426921" y="391884"/>
            <a:ext cx="1184520" cy="143288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814641" y="508163"/>
            <a:ext cx="9746342" cy="1200329"/>
          </a:xfrm>
          <a:prstGeom prst="rect">
            <a:avLst/>
          </a:prstGeom>
        </p:spPr>
        <p:txBody>
          <a:bodyPr wrap="square">
            <a:spAutoFit/>
          </a:bodyPr>
          <a:lstStyle/>
          <a:p>
            <a:r>
              <a:rPr lang="en-US" sz="3600" b="1" dirty="0"/>
              <a:t>EarthArXiv.org</a:t>
            </a:r>
          </a:p>
          <a:p>
            <a:r>
              <a:rPr lang="en-US" sz="3600" dirty="0"/>
              <a:t>moderation policy </a:t>
            </a:r>
            <a:r>
              <a:rPr lang="mr-IN" sz="3600" dirty="0"/>
              <a:t>–</a:t>
            </a:r>
            <a:r>
              <a:rPr lang="en-US" sz="3600" dirty="0"/>
              <a:t> 2 potential approaches</a:t>
            </a:r>
            <a:endParaRPr lang="en-US" sz="3400" dirty="0"/>
          </a:p>
        </p:txBody>
      </p:sp>
      <p:pic>
        <p:nvPicPr>
          <p:cNvPr id="13" name="Picture 2" descr="Ãhnliches Foto"/>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6107" t="6761" r="13036" b="7524"/>
          <a:stretch/>
        </p:blipFill>
        <p:spPr bwMode="auto">
          <a:xfrm>
            <a:off x="4653136" y="1976448"/>
            <a:ext cx="411334" cy="49758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9EFBFE4-04CA-0E4A-A5A3-3496A292441F}"/>
              </a:ext>
            </a:extLst>
          </p:cNvPr>
          <p:cNvSpPr/>
          <p:nvPr/>
        </p:nvSpPr>
        <p:spPr>
          <a:xfrm>
            <a:off x="875762" y="3258355"/>
            <a:ext cx="1562637" cy="2279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331FE49-9E7C-2447-BD33-37BA2D1436C8}"/>
              </a:ext>
            </a:extLst>
          </p:cNvPr>
          <p:cNvSpPr/>
          <p:nvPr/>
        </p:nvSpPr>
        <p:spPr>
          <a:xfrm>
            <a:off x="343052" y="3258355"/>
            <a:ext cx="1146220" cy="2279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5500839-122D-CE4D-BB4E-F37F5C6E7C6F}"/>
              </a:ext>
            </a:extLst>
          </p:cNvPr>
          <p:cNvSpPr/>
          <p:nvPr/>
        </p:nvSpPr>
        <p:spPr>
          <a:xfrm>
            <a:off x="875761" y="4546243"/>
            <a:ext cx="3670481" cy="1094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rPr>
              <a:t>Preprints are not evaluated on scientific content. Preprints are only rejected for being out of scope or missing required metadata</a:t>
            </a:r>
          </a:p>
        </p:txBody>
      </p:sp>
    </p:spTree>
    <p:extLst>
      <p:ext uri="{BB962C8B-B14F-4D97-AF65-F5344CB8AC3E}">
        <p14:creationId xmlns:p14="http://schemas.microsoft.com/office/powerpoint/2010/main" val="8172672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Ãhnliches Foto"/>
          <p:cNvPicPr>
            <a:picLocks noChangeAspect="1" noChangeArrowheads="1"/>
          </p:cNvPicPr>
          <p:nvPr/>
        </p:nvPicPr>
        <p:blipFill rotWithShape="1">
          <a:blip r:embed="rId2">
            <a:extLst>
              <a:ext uri="{28A0092B-C50C-407E-A947-70E740481C1C}">
                <a14:useLocalDpi xmlns:a14="http://schemas.microsoft.com/office/drawing/2010/main" val="0"/>
              </a:ext>
            </a:extLst>
          </a:blip>
          <a:srcRect l="16107" t="6761" r="13036" b="7524"/>
          <a:stretch/>
        </p:blipFill>
        <p:spPr bwMode="auto">
          <a:xfrm>
            <a:off x="426921" y="391884"/>
            <a:ext cx="1184520" cy="143288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814641" y="508163"/>
            <a:ext cx="9746342" cy="1200329"/>
          </a:xfrm>
          <a:prstGeom prst="rect">
            <a:avLst/>
          </a:prstGeom>
        </p:spPr>
        <p:txBody>
          <a:bodyPr wrap="square">
            <a:spAutoFit/>
          </a:bodyPr>
          <a:lstStyle/>
          <a:p>
            <a:r>
              <a:rPr lang="en-US" sz="3600" b="1" dirty="0"/>
              <a:t>EarthArXiv.org</a:t>
            </a:r>
          </a:p>
          <a:p>
            <a:r>
              <a:rPr lang="en-US" sz="3600" dirty="0"/>
              <a:t>moderation policy</a:t>
            </a:r>
            <a:endParaRPr lang="en-US" sz="3400" dirty="0"/>
          </a:p>
        </p:txBody>
      </p:sp>
      <p:sp>
        <p:nvSpPr>
          <p:cNvPr id="6" name="Rectangle 5"/>
          <p:cNvSpPr/>
          <p:nvPr/>
        </p:nvSpPr>
        <p:spPr>
          <a:xfrm>
            <a:off x="420918" y="2225010"/>
            <a:ext cx="5855438" cy="615553"/>
          </a:xfrm>
          <a:prstGeom prst="rect">
            <a:avLst/>
          </a:prstGeom>
        </p:spPr>
        <p:txBody>
          <a:bodyPr wrap="square">
            <a:spAutoFit/>
          </a:bodyPr>
          <a:lstStyle/>
          <a:p>
            <a:r>
              <a:rPr lang="en-US" sz="2400" b="1" dirty="0">
                <a:solidFill>
                  <a:srgbClr val="212529"/>
                </a:solidFill>
              </a:rPr>
              <a:t>What does </a:t>
            </a:r>
            <a:r>
              <a:rPr lang="en-US" sz="2400" b="1" dirty="0" err="1">
                <a:solidFill>
                  <a:srgbClr val="212529"/>
                </a:solidFill>
              </a:rPr>
              <a:t>EarthArXiv</a:t>
            </a:r>
            <a:r>
              <a:rPr lang="en-US" sz="2400" b="1" dirty="0">
                <a:solidFill>
                  <a:srgbClr val="212529"/>
                </a:solidFill>
              </a:rPr>
              <a:t> </a:t>
            </a:r>
            <a:r>
              <a:rPr lang="en-US" sz="2400" b="1" u="sng" dirty="0">
                <a:solidFill>
                  <a:srgbClr val="212529"/>
                </a:solidFill>
              </a:rPr>
              <a:t>accept</a:t>
            </a:r>
            <a:r>
              <a:rPr lang="en-US" sz="2400" b="1" dirty="0">
                <a:solidFill>
                  <a:srgbClr val="212529"/>
                </a:solidFill>
              </a:rPr>
              <a:t>?</a:t>
            </a:r>
          </a:p>
          <a:p>
            <a:endParaRPr lang="en-US" sz="1000" dirty="0">
              <a:solidFill>
                <a:srgbClr val="212529"/>
              </a:solidFill>
            </a:endParaRPr>
          </a:p>
        </p:txBody>
      </p:sp>
      <p:sp>
        <p:nvSpPr>
          <p:cNvPr id="7" name="Rectangle 6"/>
          <p:cNvSpPr/>
          <p:nvPr/>
        </p:nvSpPr>
        <p:spPr>
          <a:xfrm>
            <a:off x="6585224" y="2221362"/>
            <a:ext cx="4857750" cy="461665"/>
          </a:xfrm>
          <a:prstGeom prst="rect">
            <a:avLst/>
          </a:prstGeom>
        </p:spPr>
        <p:txBody>
          <a:bodyPr wrap="square">
            <a:spAutoFit/>
          </a:bodyPr>
          <a:lstStyle/>
          <a:p>
            <a:r>
              <a:rPr lang="en-US" sz="2400" b="1" dirty="0">
                <a:solidFill>
                  <a:srgbClr val="212529"/>
                </a:solidFill>
              </a:rPr>
              <a:t>What does </a:t>
            </a:r>
            <a:r>
              <a:rPr lang="en-US" sz="2400" b="1" dirty="0" err="1">
                <a:solidFill>
                  <a:srgbClr val="212529"/>
                </a:solidFill>
              </a:rPr>
              <a:t>EarthArXiv</a:t>
            </a:r>
            <a:r>
              <a:rPr lang="en-US" sz="2400" b="1" dirty="0">
                <a:solidFill>
                  <a:srgbClr val="212529"/>
                </a:solidFill>
              </a:rPr>
              <a:t> </a:t>
            </a:r>
            <a:r>
              <a:rPr lang="en-US" sz="2400" b="1" u="sng" dirty="0">
                <a:solidFill>
                  <a:srgbClr val="212529"/>
                </a:solidFill>
              </a:rPr>
              <a:t>not accept</a:t>
            </a:r>
            <a:r>
              <a:rPr lang="en-US" sz="2400" b="1" dirty="0">
                <a:solidFill>
                  <a:srgbClr val="212529"/>
                </a:solidFill>
              </a:rPr>
              <a:t>?</a:t>
            </a:r>
          </a:p>
        </p:txBody>
      </p:sp>
      <p:sp>
        <p:nvSpPr>
          <p:cNvPr id="2" name="Rectangle 1">
            <a:extLst>
              <a:ext uri="{FF2B5EF4-FFF2-40B4-BE49-F238E27FC236}">
                <a16:creationId xmlns:a16="http://schemas.microsoft.com/office/drawing/2014/main" id="{0EDDF122-337F-B542-B94C-C13B6AC239B1}"/>
              </a:ext>
            </a:extLst>
          </p:cNvPr>
          <p:cNvSpPr/>
          <p:nvPr/>
        </p:nvSpPr>
        <p:spPr>
          <a:xfrm>
            <a:off x="1519925" y="6022743"/>
            <a:ext cx="9512861" cy="430887"/>
          </a:xfrm>
          <a:prstGeom prst="rect">
            <a:avLst/>
          </a:prstGeom>
        </p:spPr>
        <p:txBody>
          <a:bodyPr wrap="none">
            <a:spAutoFit/>
          </a:bodyPr>
          <a:lstStyle/>
          <a:p>
            <a:r>
              <a:rPr lang="en-US" sz="2200" dirty="0"/>
              <a:t>See our evolving Moderation Policy: </a:t>
            </a:r>
            <a:r>
              <a:rPr lang="en-US" sz="2200" dirty="0">
                <a:solidFill>
                  <a:srgbClr val="FF0000"/>
                </a:solidFill>
              </a:rPr>
              <a:t>https://</a:t>
            </a:r>
            <a:r>
              <a:rPr lang="en-US" sz="2200" dirty="0" err="1">
                <a:solidFill>
                  <a:srgbClr val="FF0000"/>
                </a:solidFill>
              </a:rPr>
              <a:t>eartharxiv.github.io</a:t>
            </a:r>
            <a:r>
              <a:rPr lang="en-US" sz="2200" dirty="0">
                <a:solidFill>
                  <a:srgbClr val="FF0000"/>
                </a:solidFill>
              </a:rPr>
              <a:t>/</a:t>
            </a:r>
            <a:r>
              <a:rPr lang="en-US" sz="2200" dirty="0" err="1">
                <a:solidFill>
                  <a:srgbClr val="FF0000"/>
                </a:solidFill>
              </a:rPr>
              <a:t>moderation.html</a:t>
            </a:r>
            <a:endParaRPr lang="en-US" sz="2200" dirty="0">
              <a:solidFill>
                <a:srgbClr val="FF0000"/>
              </a:solidFill>
            </a:endParaRPr>
          </a:p>
        </p:txBody>
      </p:sp>
      <p:pic>
        <p:nvPicPr>
          <p:cNvPr id="8" name="Picture 7">
            <a:extLst>
              <a:ext uri="{FF2B5EF4-FFF2-40B4-BE49-F238E27FC236}">
                <a16:creationId xmlns:a16="http://schemas.microsoft.com/office/drawing/2014/main" id="{A1879236-3E33-3A49-A810-627CC38810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4388" y="2966524"/>
            <a:ext cx="6096000" cy="2870826"/>
          </a:xfrm>
          <a:prstGeom prst="rect">
            <a:avLst/>
          </a:prstGeom>
        </p:spPr>
      </p:pic>
    </p:spTree>
    <p:extLst>
      <p:ext uri="{BB962C8B-B14F-4D97-AF65-F5344CB8AC3E}">
        <p14:creationId xmlns:p14="http://schemas.microsoft.com/office/powerpoint/2010/main" val="28660027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Ãhnliches Foto"/>
          <p:cNvPicPr>
            <a:picLocks noChangeAspect="1" noChangeArrowheads="1"/>
          </p:cNvPicPr>
          <p:nvPr/>
        </p:nvPicPr>
        <p:blipFill rotWithShape="1">
          <a:blip r:embed="rId2">
            <a:extLst>
              <a:ext uri="{28A0092B-C50C-407E-A947-70E740481C1C}">
                <a14:useLocalDpi xmlns:a14="http://schemas.microsoft.com/office/drawing/2010/main" val="0"/>
              </a:ext>
            </a:extLst>
          </a:blip>
          <a:srcRect l="16107" t="6761" r="13036" b="7524"/>
          <a:stretch/>
        </p:blipFill>
        <p:spPr bwMode="auto">
          <a:xfrm>
            <a:off x="426921" y="387121"/>
            <a:ext cx="1184520" cy="143288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814641" y="503400"/>
            <a:ext cx="9746342" cy="1200329"/>
          </a:xfrm>
          <a:prstGeom prst="rect">
            <a:avLst/>
          </a:prstGeom>
        </p:spPr>
        <p:txBody>
          <a:bodyPr wrap="square">
            <a:spAutoFit/>
          </a:bodyPr>
          <a:lstStyle/>
          <a:p>
            <a:r>
              <a:rPr lang="en-US" sz="3600" b="1" dirty="0"/>
              <a:t>EarthArXiv.org</a:t>
            </a:r>
          </a:p>
          <a:p>
            <a:r>
              <a:rPr lang="en-US" sz="3600" dirty="0"/>
              <a:t>moderation policy</a:t>
            </a:r>
            <a:endParaRPr lang="en-US" sz="3400" dirty="0"/>
          </a:p>
        </p:txBody>
      </p:sp>
      <p:sp>
        <p:nvSpPr>
          <p:cNvPr id="6" name="Rectangle 5"/>
          <p:cNvSpPr/>
          <p:nvPr/>
        </p:nvSpPr>
        <p:spPr>
          <a:xfrm>
            <a:off x="420918" y="1985324"/>
            <a:ext cx="5581650" cy="3631763"/>
          </a:xfrm>
          <a:prstGeom prst="rect">
            <a:avLst/>
          </a:prstGeom>
        </p:spPr>
        <p:txBody>
          <a:bodyPr wrap="square">
            <a:spAutoFit/>
          </a:bodyPr>
          <a:lstStyle/>
          <a:p>
            <a:r>
              <a:rPr lang="en-US" sz="2000" b="1" u="sng" dirty="0"/>
              <a:t>Publication and hosting of your paper</a:t>
            </a:r>
          </a:p>
          <a:p>
            <a:endParaRPr lang="en-US" sz="1000" b="1" dirty="0"/>
          </a:p>
          <a:p>
            <a:pPr marL="285750" indent="-285750">
              <a:buFont typeface="Arial" panose="020B0604020202020204" pitchFamily="34" charset="0"/>
              <a:buChar char="•"/>
            </a:pPr>
            <a:r>
              <a:rPr lang="en-US" sz="2000" dirty="0"/>
              <a:t>Upon moderation, EarthArXiv agrees to publish your paper by </a:t>
            </a:r>
            <a:r>
              <a:rPr lang="en-US" sz="2000" b="1" u="sng" dirty="0"/>
              <a:t>assigning a DOI</a:t>
            </a:r>
          </a:p>
          <a:p>
            <a:pPr marL="285750" indent="-285750">
              <a:buFont typeface="Arial" panose="020B0604020202020204" pitchFamily="34" charset="0"/>
              <a:buChar char="•"/>
            </a:pPr>
            <a:endParaRPr lang="en-US" sz="1000" b="1" u="sng" dirty="0"/>
          </a:p>
          <a:p>
            <a:pPr marL="285750" indent="-285750">
              <a:buFont typeface="Arial" panose="020B0604020202020204" pitchFamily="34" charset="0"/>
              <a:buChar char="•"/>
            </a:pPr>
            <a:r>
              <a:rPr lang="en-US" sz="2000" b="1" u="sng" dirty="0"/>
              <a:t>EarthArXiv is not a journal</a:t>
            </a:r>
            <a:r>
              <a:rPr lang="en-US" sz="2000" dirty="0"/>
              <a:t> and does not evaluate the scientific quality of a paper. Once a paper passes moderation and is published, it persists on the system indefinitely.</a:t>
            </a:r>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sz="2000" dirty="0"/>
              <a:t>EarthArXiv will provide free online hosting of your paper as long as it is operational</a:t>
            </a:r>
          </a:p>
          <a:p>
            <a:pPr marL="171450" indent="-171450">
              <a:buFont typeface="Arial" panose="020B0604020202020204" pitchFamily="34" charset="0"/>
              <a:buChar char="•"/>
            </a:pPr>
            <a:endParaRPr lang="en-US" sz="2000" dirty="0"/>
          </a:p>
        </p:txBody>
      </p:sp>
      <p:sp>
        <p:nvSpPr>
          <p:cNvPr id="7" name="Rectangle 6"/>
          <p:cNvSpPr/>
          <p:nvPr/>
        </p:nvSpPr>
        <p:spPr>
          <a:xfrm>
            <a:off x="6829425" y="1983359"/>
            <a:ext cx="4857750" cy="2246769"/>
          </a:xfrm>
          <a:prstGeom prst="rect">
            <a:avLst/>
          </a:prstGeom>
        </p:spPr>
        <p:txBody>
          <a:bodyPr wrap="square">
            <a:spAutoFit/>
          </a:bodyPr>
          <a:lstStyle/>
          <a:p>
            <a:r>
              <a:rPr lang="en-US" sz="2000" b="1" u="sng" dirty="0"/>
              <a:t>Fraud and Plagiarism</a:t>
            </a:r>
          </a:p>
          <a:p>
            <a:endParaRPr lang="en-US" sz="2000" b="1" dirty="0"/>
          </a:p>
          <a:p>
            <a:r>
              <a:rPr lang="en-US" sz="2000" b="1" dirty="0" err="1"/>
              <a:t>EarthArXiv</a:t>
            </a:r>
            <a:r>
              <a:rPr lang="en-US" sz="2000" b="1" dirty="0"/>
              <a:t> takes fraud and plagiarism very seriously</a:t>
            </a:r>
            <a:r>
              <a:rPr lang="en-US" sz="2000" dirty="0"/>
              <a:t>. </a:t>
            </a:r>
          </a:p>
          <a:p>
            <a:r>
              <a:rPr lang="en-US" sz="2000" dirty="0"/>
              <a:t>Should the Board deem fraud or plagiarism to have occurred, the paper will be immediately removed from EarthArXiv</a:t>
            </a:r>
          </a:p>
        </p:txBody>
      </p:sp>
      <p:cxnSp>
        <p:nvCxnSpPr>
          <p:cNvPr id="3" name="Straight Connector 2"/>
          <p:cNvCxnSpPr/>
          <p:nvPr/>
        </p:nvCxnSpPr>
        <p:spPr>
          <a:xfrm>
            <a:off x="6217920" y="1898469"/>
            <a:ext cx="0" cy="41888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30314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1.png" descr="image1.png"/>
          <p:cNvPicPr>
            <a:picLocks noChangeAspect="1"/>
          </p:cNvPicPr>
          <p:nvPr/>
        </p:nvPicPr>
        <p:blipFill>
          <a:blip r:embed="rId2">
            <a:extLst/>
          </a:blip>
          <a:stretch>
            <a:fillRect/>
          </a:stretch>
        </p:blipFill>
        <p:spPr>
          <a:xfrm>
            <a:off x="4951354" y="353698"/>
            <a:ext cx="2460769" cy="1471292"/>
          </a:xfrm>
          <a:prstGeom prst="rect">
            <a:avLst/>
          </a:prstGeom>
          <a:ln w="12700">
            <a:miter lim="400000"/>
          </a:ln>
        </p:spPr>
      </p:pic>
      <p:sp>
        <p:nvSpPr>
          <p:cNvPr id="19" name="Rectangle 18"/>
          <p:cNvSpPr/>
          <p:nvPr/>
        </p:nvSpPr>
        <p:spPr>
          <a:xfrm>
            <a:off x="127515" y="2237064"/>
            <a:ext cx="11857656" cy="178510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Calibri" panose="020F0502020204030204"/>
                <a:ea typeface="+mn-ea"/>
                <a:cs typeface="+mn-cs"/>
              </a:rPr>
              <a:t>COS</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 is a non-profit technology organization based in Charlottesville, Virginia with a mission to "increase the openness, integrity, and reproducibility of scientific research.”.</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It was founded in January 2013 by Brian </a:t>
            </a:r>
            <a:r>
              <a:rPr kumimoji="0" lang="en-US" sz="2200" b="0" i="0" u="none" strike="noStrike" kern="1200" cap="none" spc="0" normalizeH="0" baseline="0" noProof="0" dirty="0" err="1">
                <a:ln>
                  <a:noFill/>
                </a:ln>
                <a:solidFill>
                  <a:prstClr val="black"/>
                </a:solidFill>
                <a:effectLst/>
                <a:uLnTx/>
                <a:uFillTx/>
                <a:latin typeface="Calibri" panose="020F0502020204030204"/>
                <a:ea typeface="+mn-ea"/>
                <a:cs typeface="+mn-cs"/>
              </a:rPr>
              <a:t>Nosek</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 and Jeffrey Spies, funded mainly by the Laura and John Arnold Foundation and others, after implementation and use of the Open Science Framework</a:t>
            </a:r>
          </a:p>
        </p:txBody>
      </p:sp>
      <p:pic>
        <p:nvPicPr>
          <p:cNvPr id="29" name="Picture 28"/>
          <p:cNvPicPr>
            <a:picLocks noChangeAspect="1"/>
          </p:cNvPicPr>
          <p:nvPr/>
        </p:nvPicPr>
        <p:blipFill>
          <a:blip r:embed="rId3"/>
          <a:stretch>
            <a:fillRect/>
          </a:stretch>
        </p:blipFill>
        <p:spPr>
          <a:xfrm>
            <a:off x="-39657" y="4022168"/>
            <a:ext cx="12192000" cy="2137876"/>
          </a:xfrm>
          <a:prstGeom prst="rect">
            <a:avLst/>
          </a:prstGeom>
        </p:spPr>
      </p:pic>
      <p:sp>
        <p:nvSpPr>
          <p:cNvPr id="5" name="Rectangle 4">
            <a:hlinkClick r:id="rId4" action="ppaction://hlinksldjump"/>
          </p:cNvPr>
          <p:cNvSpPr/>
          <p:nvPr/>
        </p:nvSpPr>
        <p:spPr>
          <a:xfrm>
            <a:off x="4523304" y="6160044"/>
            <a:ext cx="3963698" cy="523220"/>
          </a:xfrm>
          <a:prstGeom prst="rect">
            <a:avLst/>
          </a:prstGeom>
          <a:effectLst/>
        </p:spPr>
        <p:txBody>
          <a:bodyPr wrap="square">
            <a:spAutoFit/>
          </a:bodyPr>
          <a:lstStyle/>
          <a:p>
            <a:r>
              <a:rPr lang="en-US" sz="2800" b="1" dirty="0"/>
              <a:t>back to previous section</a:t>
            </a:r>
          </a:p>
        </p:txBody>
      </p:sp>
    </p:spTree>
    <p:extLst>
      <p:ext uri="{BB962C8B-B14F-4D97-AF65-F5344CB8AC3E}">
        <p14:creationId xmlns:p14="http://schemas.microsoft.com/office/powerpoint/2010/main" val="32488296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 &amp; Open-source…"/>
          <p:cNvSpPr txBox="1"/>
          <p:nvPr/>
        </p:nvSpPr>
        <p:spPr>
          <a:xfrm>
            <a:off x="297543" y="2092111"/>
            <a:ext cx="5564414" cy="379591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177800" marR="0" lvl="0" indent="-177800" algn="l" defTabSz="914400" rtl="0" eaLnBrk="1" fontAlgn="auto" latinLnBrk="0" hangingPunct="1">
              <a:lnSpc>
                <a:spcPct val="100000"/>
              </a:lnSpc>
              <a:spcBef>
                <a:spcPts val="0"/>
              </a:spcBef>
              <a:spcAft>
                <a:spcPts val="0"/>
              </a:spcAft>
              <a:buClrTx/>
              <a:buSzTx/>
              <a:buFont typeface="Arial" charset="0"/>
              <a:buChar char="•"/>
              <a:tabLst/>
              <a:defRPr sz="2500">
                <a:latin typeface="Open Sans"/>
                <a:ea typeface="Open Sans"/>
                <a:cs typeface="Open Sans"/>
                <a:sym typeface="Open Sans"/>
              </a:defRPr>
            </a:pPr>
            <a:r>
              <a:rPr kumimoji="0" sz="2000" b="0" i="0" u="none" strike="noStrike" kern="1200" cap="none" spc="0" normalizeH="0" baseline="0" noProof="0" dirty="0">
                <a:ln>
                  <a:noFill/>
                </a:ln>
                <a:solidFill>
                  <a:prstClr val="black"/>
                </a:solidFill>
                <a:effectLst/>
                <a:uLnTx/>
                <a:uFillTx/>
                <a:latin typeface="Calibri" charset="0"/>
                <a:ea typeface="Calibri" charset="0"/>
                <a:cs typeface="Calibri" charset="0"/>
                <a:sym typeface="Open Sans"/>
              </a:rPr>
              <a:t>OSF Preprints and the OSF supporting it are public goods infrastructure with open-source code at the COS GitHub repo</a:t>
            </a:r>
            <a:endParaRPr kumimoji="0" lang="en-GB" sz="2000" b="0" i="0" u="none" strike="noStrike" kern="1200" cap="none" spc="0" normalizeH="0" baseline="0" noProof="0" dirty="0">
              <a:ln>
                <a:noFill/>
              </a:ln>
              <a:solidFill>
                <a:prstClr val="black"/>
              </a:solidFill>
              <a:effectLst/>
              <a:uLnTx/>
              <a:uFillTx/>
              <a:latin typeface="Calibri" charset="0"/>
              <a:ea typeface="Calibri" charset="0"/>
              <a:cs typeface="Calibri" charset="0"/>
              <a:sym typeface="Open Sans"/>
            </a:endParaRPr>
          </a:p>
          <a:p>
            <a:pPr marL="177800" marR="0" lvl="0" indent="-177800" algn="l" defTabSz="914400" rtl="0" eaLnBrk="1" fontAlgn="auto" latinLnBrk="0" hangingPunct="1">
              <a:lnSpc>
                <a:spcPct val="100000"/>
              </a:lnSpc>
              <a:spcBef>
                <a:spcPts val="0"/>
              </a:spcBef>
              <a:spcAft>
                <a:spcPts val="0"/>
              </a:spcAft>
              <a:buClrTx/>
              <a:buSzTx/>
              <a:buFont typeface="Arial" charset="0"/>
              <a:buChar char="•"/>
              <a:tabLst/>
              <a:defRPr sz="2500">
                <a:latin typeface="Open Sans"/>
                <a:ea typeface="Open Sans"/>
                <a:cs typeface="Open Sans"/>
                <a:sym typeface="Open Sans"/>
              </a:defRPr>
            </a:pPr>
            <a:endParaRPr kumimoji="0" lang="en-GB" sz="2000" b="0" i="0" u="none" strike="noStrike" kern="1200" cap="none" spc="0" normalizeH="0" baseline="0" noProof="0" dirty="0">
              <a:ln>
                <a:noFill/>
              </a:ln>
              <a:solidFill>
                <a:prstClr val="black"/>
              </a:solidFill>
              <a:effectLst/>
              <a:uLnTx/>
              <a:uFillTx/>
              <a:latin typeface="Calibri" charset="0"/>
              <a:ea typeface="Calibri" charset="0"/>
              <a:cs typeface="Calibri" charset="0"/>
              <a:sym typeface="Open Sans"/>
            </a:endParaRPr>
          </a:p>
          <a:p>
            <a:pPr marL="177800" marR="0" lvl="0" indent="-177800" algn="l" defTabSz="914400" rtl="0" eaLnBrk="1" fontAlgn="auto" latinLnBrk="0" hangingPunct="1">
              <a:lnSpc>
                <a:spcPct val="100000"/>
              </a:lnSpc>
              <a:spcBef>
                <a:spcPts val="0"/>
              </a:spcBef>
              <a:spcAft>
                <a:spcPts val="0"/>
              </a:spcAft>
              <a:buClrTx/>
              <a:buSzTx/>
              <a:buFont typeface="Arial" charset="0"/>
              <a:buChar char="•"/>
              <a:tabLst/>
              <a:defRPr sz="2500">
                <a:latin typeface="Open Sans"/>
                <a:ea typeface="Open Sans"/>
                <a:cs typeface="Open Sans"/>
                <a:sym typeface="Open Sans"/>
              </a:defRPr>
            </a:pPr>
            <a:r>
              <a:rPr kumimoji="0" lang="en-GB" sz="2000" b="1" i="0" u="none" strike="noStrike" kern="1200" cap="none" spc="0" normalizeH="0" baseline="0" noProof="0" dirty="0">
                <a:ln>
                  <a:noFill/>
                </a:ln>
                <a:solidFill>
                  <a:prstClr val="black"/>
                </a:solidFill>
                <a:effectLst/>
                <a:uLnTx/>
                <a:uFillTx/>
                <a:latin typeface="Calibri" charset="0"/>
                <a:ea typeface="Calibri" charset="0"/>
                <a:cs typeface="Calibri" charset="0"/>
                <a:sym typeface="Open Sans"/>
              </a:rPr>
              <a:t>10,000+</a:t>
            </a:r>
            <a:r>
              <a:rPr kumimoji="0" lang="en-GB" sz="2000" b="0" i="0" u="none" strike="noStrike" kern="1200" cap="none" spc="0" normalizeH="0" baseline="0" noProof="0" dirty="0">
                <a:ln>
                  <a:noFill/>
                </a:ln>
                <a:solidFill>
                  <a:prstClr val="black"/>
                </a:solidFill>
                <a:effectLst/>
                <a:uLnTx/>
                <a:uFillTx/>
                <a:latin typeface="Calibri" charset="0"/>
                <a:ea typeface="Calibri" charset="0"/>
                <a:cs typeface="Calibri" charset="0"/>
                <a:sym typeface="Open Sans"/>
              </a:rPr>
              <a:t> preprints currently hosted directly on the OSF across </a:t>
            </a:r>
            <a:r>
              <a:rPr kumimoji="0" lang="en-GB" sz="2000" b="1" i="0" u="none" strike="noStrike" kern="1200" cap="none" spc="0" normalizeH="0" baseline="0" noProof="0" dirty="0">
                <a:ln>
                  <a:noFill/>
                </a:ln>
                <a:solidFill>
                  <a:prstClr val="black"/>
                </a:solidFill>
                <a:effectLst/>
                <a:uLnTx/>
                <a:uFillTx/>
                <a:latin typeface="Calibri" charset="0"/>
                <a:ea typeface="Calibri" charset="0"/>
                <a:cs typeface="Calibri" charset="0"/>
                <a:sym typeface="Open Sans"/>
              </a:rPr>
              <a:t>19, co-searchable services</a:t>
            </a:r>
          </a:p>
          <a:p>
            <a:pPr marL="177800" marR="0" lvl="0" indent="-177800" algn="l" defTabSz="914400" rtl="0" eaLnBrk="1" fontAlgn="auto" latinLnBrk="0" hangingPunct="1">
              <a:lnSpc>
                <a:spcPct val="100000"/>
              </a:lnSpc>
              <a:spcBef>
                <a:spcPts val="0"/>
              </a:spcBef>
              <a:spcAft>
                <a:spcPts val="0"/>
              </a:spcAft>
              <a:buClrTx/>
              <a:buSzTx/>
              <a:buFont typeface="Arial" charset="0"/>
              <a:buChar char="•"/>
              <a:tabLst/>
              <a:defRPr sz="2900" b="1">
                <a:latin typeface="Open Sans"/>
                <a:ea typeface="Open Sans"/>
                <a:cs typeface="Open Sans"/>
                <a:sym typeface="Open Sans"/>
              </a:defRPr>
            </a:pPr>
            <a:endParaRPr kumimoji="0" lang="en-GB" sz="2000" b="1" i="0" u="none" strike="noStrike" kern="1200" cap="none" spc="0" normalizeH="0" baseline="0" noProof="0" dirty="0">
              <a:ln>
                <a:noFill/>
              </a:ln>
              <a:solidFill>
                <a:prstClr val="black"/>
              </a:solidFill>
              <a:effectLst/>
              <a:uLnTx/>
              <a:uFillTx/>
              <a:latin typeface="Calibri" charset="0"/>
              <a:ea typeface="Calibri" charset="0"/>
              <a:cs typeface="Calibri" charset="0"/>
              <a:sym typeface="Open Sans"/>
            </a:endParaRPr>
          </a:p>
          <a:p>
            <a:pPr marL="177800" marR="0" lvl="0" indent="-177800" algn="l" defTabSz="914400" rtl="0" eaLnBrk="1" fontAlgn="auto" latinLnBrk="0" hangingPunct="1">
              <a:lnSpc>
                <a:spcPct val="100000"/>
              </a:lnSpc>
              <a:spcBef>
                <a:spcPts val="0"/>
              </a:spcBef>
              <a:spcAft>
                <a:spcPts val="0"/>
              </a:spcAft>
              <a:buClrTx/>
              <a:buSzTx/>
              <a:buFont typeface="Arial" charset="0"/>
              <a:buChar char="•"/>
              <a:tabLst/>
              <a:defRPr sz="2900">
                <a:latin typeface="Open Sans"/>
                <a:ea typeface="Open Sans"/>
                <a:cs typeface="Open Sans"/>
                <a:sym typeface="Open Sans"/>
              </a:defRPr>
            </a:pPr>
            <a:r>
              <a:rPr kumimoji="0" lang="en-GB" sz="2000" b="0" i="0" u="none" strike="noStrike" kern="1200" cap="none" spc="0" normalizeH="0" baseline="0" noProof="0" dirty="0">
                <a:ln>
                  <a:noFill/>
                </a:ln>
                <a:solidFill>
                  <a:prstClr val="black"/>
                </a:solidFill>
                <a:effectLst/>
                <a:uLnTx/>
                <a:uFillTx/>
                <a:latin typeface="Calibri" charset="0"/>
                <a:ea typeface="Calibri" charset="0"/>
                <a:cs typeface="Calibri" charset="0"/>
                <a:sym typeface="Open Sans"/>
              </a:rPr>
              <a:t>Powered by SHARE (</a:t>
            </a:r>
            <a:r>
              <a:rPr kumimoji="0" lang="en-GB" sz="2000" b="0" i="0" u="sng" strike="noStrike" kern="1200" cap="none" spc="0" normalizeH="0" baseline="0" noProof="0" dirty="0">
                <a:ln>
                  <a:noFill/>
                </a:ln>
                <a:solidFill>
                  <a:srgbClr val="0000FF"/>
                </a:solidFill>
                <a:effectLst/>
                <a:uLnTx/>
                <a:uFill>
                  <a:solidFill>
                    <a:srgbClr val="0000FF"/>
                  </a:solidFill>
                </a:uFill>
                <a:latin typeface="Calibri" charset="0"/>
                <a:ea typeface="Calibri" charset="0"/>
                <a:cs typeface="Calibri" charset="0"/>
                <a:sym typeface="Open Sans"/>
                <a:hlinkClick r:id="rId2"/>
              </a:rPr>
              <a:t>share.osf.io</a:t>
            </a:r>
            <a:r>
              <a:rPr kumimoji="0" lang="en-GB" sz="2000" b="0" i="0" u="none" strike="noStrike" kern="1200" cap="none" spc="0" normalizeH="0" baseline="0" noProof="0" dirty="0">
                <a:ln>
                  <a:noFill/>
                </a:ln>
                <a:solidFill>
                  <a:prstClr val="black"/>
                </a:solidFill>
                <a:effectLst/>
                <a:uLnTx/>
                <a:uFillTx/>
                <a:latin typeface="Calibri" charset="0"/>
                <a:ea typeface="Calibri" charset="0"/>
                <a:cs typeface="Calibri" charset="0"/>
                <a:sym typeface="Open Sans"/>
              </a:rPr>
              <a:t>), OSF Preprints aggregates search across local and external preprint services</a:t>
            </a:r>
          </a:p>
          <a:p>
            <a:pPr marL="177800" marR="0" lvl="0" indent="-177800" algn="l" defTabSz="914400" rtl="0" eaLnBrk="1" fontAlgn="auto" latinLnBrk="0" hangingPunct="1">
              <a:lnSpc>
                <a:spcPct val="100000"/>
              </a:lnSpc>
              <a:spcBef>
                <a:spcPts val="0"/>
              </a:spcBef>
              <a:spcAft>
                <a:spcPts val="0"/>
              </a:spcAft>
              <a:buClrTx/>
              <a:buSzTx/>
              <a:buFont typeface="Arial" charset="0"/>
              <a:buChar char="•"/>
              <a:tabLst/>
              <a:defRPr sz="2900">
                <a:latin typeface="Open Sans"/>
                <a:ea typeface="Open Sans"/>
                <a:cs typeface="Open Sans"/>
                <a:sym typeface="Open Sans"/>
              </a:defRPr>
            </a:pPr>
            <a:endParaRPr kumimoji="0" lang="en-GB" sz="2000" b="0" i="0" u="none" strike="noStrike" kern="1200" cap="none" spc="0" normalizeH="0" baseline="0" noProof="0" dirty="0">
              <a:ln>
                <a:noFill/>
              </a:ln>
              <a:solidFill>
                <a:prstClr val="black"/>
              </a:solidFill>
              <a:effectLst/>
              <a:uLnTx/>
              <a:uFillTx/>
              <a:latin typeface="Calibri" charset="0"/>
              <a:ea typeface="Calibri" charset="0"/>
              <a:cs typeface="Calibri" charset="0"/>
              <a:sym typeface="Open Sans"/>
            </a:endParaRPr>
          </a:p>
          <a:p>
            <a:pPr marL="177800" marR="0" lvl="0" indent="-177800" algn="l" defTabSz="914400" rtl="0" eaLnBrk="1" fontAlgn="auto" latinLnBrk="0" hangingPunct="1">
              <a:lnSpc>
                <a:spcPct val="100000"/>
              </a:lnSpc>
              <a:spcBef>
                <a:spcPts val="0"/>
              </a:spcBef>
              <a:spcAft>
                <a:spcPts val="0"/>
              </a:spcAft>
              <a:buClrTx/>
              <a:buSzTx/>
              <a:buFont typeface="Arial" charset="0"/>
              <a:buChar char="•"/>
              <a:tabLst/>
              <a:defRPr sz="2900">
                <a:latin typeface="Open Sans"/>
                <a:ea typeface="Open Sans"/>
                <a:cs typeface="Open Sans"/>
                <a:sym typeface="Open Sans"/>
              </a:defRPr>
            </a:pPr>
            <a:r>
              <a:rPr kumimoji="0" lang="en-GB" sz="2000" b="0" i="0" u="none" strike="noStrike" kern="1200" cap="none" spc="0" normalizeH="0" baseline="0" noProof="0" dirty="0">
                <a:ln>
                  <a:noFill/>
                </a:ln>
                <a:solidFill>
                  <a:prstClr val="black"/>
                </a:solidFill>
                <a:effectLst/>
                <a:uLnTx/>
                <a:uFillTx/>
                <a:latin typeface="Calibri" charset="0"/>
                <a:ea typeface="Calibri" charset="0"/>
                <a:cs typeface="Calibri" charset="0"/>
                <a:sym typeface="Open Sans"/>
              </a:rPr>
              <a:t>Currently </a:t>
            </a:r>
            <a:r>
              <a:rPr kumimoji="0" lang="en-GB" sz="2000" b="1" i="0" u="none" strike="noStrike" kern="1200" cap="none" spc="0" normalizeH="0" baseline="0" noProof="0" dirty="0">
                <a:ln>
                  <a:noFill/>
                </a:ln>
                <a:solidFill>
                  <a:prstClr val="black"/>
                </a:solidFill>
                <a:effectLst/>
                <a:uLnTx/>
                <a:uFillTx/>
                <a:latin typeface="Calibri" charset="0"/>
                <a:ea typeface="Calibri" charset="0"/>
                <a:cs typeface="Calibri" charset="0"/>
                <a:sym typeface="Open Sans"/>
              </a:rPr>
              <a:t>&gt;2M </a:t>
            </a:r>
            <a:r>
              <a:rPr kumimoji="0" lang="en-GB" sz="2000" b="0" i="0" u="none" strike="noStrike" kern="1200" cap="none" spc="0" normalizeH="0" baseline="0" noProof="0" dirty="0">
                <a:ln>
                  <a:noFill/>
                </a:ln>
                <a:solidFill>
                  <a:prstClr val="black"/>
                </a:solidFill>
                <a:effectLst/>
                <a:uLnTx/>
                <a:uFillTx/>
                <a:latin typeface="Calibri" charset="0"/>
                <a:ea typeface="Calibri" charset="0"/>
                <a:cs typeface="Calibri" charset="0"/>
                <a:sym typeface="Open Sans"/>
              </a:rPr>
              <a:t>preprint records available</a:t>
            </a:r>
            <a:endParaRPr kumimoji="0" sz="2000" b="0" i="0" u="none" strike="noStrike" kern="1200" cap="none" spc="0" normalizeH="0" baseline="0" noProof="0" dirty="0">
              <a:ln>
                <a:noFill/>
              </a:ln>
              <a:solidFill>
                <a:prstClr val="black"/>
              </a:solidFill>
              <a:effectLst/>
              <a:uLnTx/>
              <a:uFillTx/>
              <a:latin typeface="Calibri" charset="0"/>
              <a:ea typeface="Calibri" charset="0"/>
              <a:cs typeface="Calibri" charset="0"/>
              <a:sym typeface="Open Sans"/>
            </a:endParaRPr>
          </a:p>
        </p:txBody>
      </p:sp>
      <p:pic>
        <p:nvPicPr>
          <p:cNvPr id="5" name="image13.png" descr="image13.png"/>
          <p:cNvPicPr>
            <a:picLocks noChangeAspect="1"/>
          </p:cNvPicPr>
          <p:nvPr/>
        </p:nvPicPr>
        <p:blipFill>
          <a:blip r:embed="rId3">
            <a:extLst/>
          </a:blip>
          <a:stretch>
            <a:fillRect/>
          </a:stretch>
        </p:blipFill>
        <p:spPr>
          <a:xfrm>
            <a:off x="2663756" y="423274"/>
            <a:ext cx="7677287" cy="1021874"/>
          </a:xfrm>
          <a:prstGeom prst="rect">
            <a:avLst/>
          </a:prstGeom>
          <a:ln w="12700">
            <a:miter lim="400000"/>
          </a:ln>
        </p:spPr>
      </p:pic>
      <p:pic>
        <p:nvPicPr>
          <p:cNvPr id="19" name="Picture 18"/>
          <p:cNvPicPr>
            <a:picLocks noChangeAspect="1"/>
          </p:cNvPicPr>
          <p:nvPr/>
        </p:nvPicPr>
        <p:blipFill>
          <a:blip r:embed="rId4"/>
          <a:stretch>
            <a:fillRect/>
          </a:stretch>
        </p:blipFill>
        <p:spPr>
          <a:xfrm>
            <a:off x="5957127" y="2067177"/>
            <a:ext cx="6173580" cy="3936594"/>
          </a:xfrm>
          <a:prstGeom prst="rect">
            <a:avLst/>
          </a:prstGeom>
        </p:spPr>
      </p:pic>
    </p:spTree>
    <p:extLst>
      <p:ext uri="{BB962C8B-B14F-4D97-AF65-F5344CB8AC3E}">
        <p14:creationId xmlns:p14="http://schemas.microsoft.com/office/powerpoint/2010/main" val="31736369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82"/>
          <p:cNvPicPr>
            <a:picLocks noChangeAspect="1"/>
          </p:cNvPicPr>
          <p:nvPr/>
        </p:nvPicPr>
        <p:blipFill>
          <a:blip r:embed="rId2"/>
          <a:stretch>
            <a:fillRect/>
          </a:stretch>
        </p:blipFill>
        <p:spPr>
          <a:xfrm>
            <a:off x="210511" y="232980"/>
            <a:ext cx="7854044" cy="5740194"/>
          </a:xfrm>
          <a:prstGeom prst="rect">
            <a:avLst/>
          </a:prstGeom>
        </p:spPr>
      </p:pic>
      <p:sp>
        <p:nvSpPr>
          <p:cNvPr id="59" name="Connecting the research workflow and archiving activities, changes, outputs with tools to facilitate collaboration, sharing, and ease of access"/>
          <p:cNvSpPr txBox="1"/>
          <p:nvPr/>
        </p:nvSpPr>
        <p:spPr>
          <a:xfrm>
            <a:off x="8218758" y="2012577"/>
            <a:ext cx="3663031" cy="2031287"/>
          </a:xfrm>
          <a:prstGeom prst="rect">
            <a:avLst/>
          </a:prstGeom>
          <a:ln w="12700">
            <a:miter lim="400000"/>
          </a:ln>
          <a:extLst>
            <a:ext uri="{C572A759-6A51-4108-AA02-DFA0A04FC94B}">
              <ma14:wrappingTextBoxFlag xmlns="" xmlns:ma14="http://schemas.microsoft.com/office/mac/drawingml/2011/main" val="1"/>
            </a:ext>
          </a:extLst>
        </p:spPr>
        <p:txBody>
          <a:bodyPr wrap="square" lIns="91421" tIns="91421" rIns="91421" bIns="91421">
            <a:spAutoFit/>
          </a:bodyPr>
          <a:lstStyle>
            <a:lvl1pPr defTabSz="914400">
              <a:defRPr sz="2000">
                <a:latin typeface="Arial"/>
                <a:ea typeface="Arial"/>
                <a:cs typeface="Arial"/>
                <a:sym typeface="Aria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sz="2000" b="0" i="0" u="none" strike="noStrike" kern="1200" cap="none" spc="0" normalizeH="0" baseline="0" noProof="0" dirty="0">
                <a:ln>
                  <a:noFill/>
                </a:ln>
                <a:solidFill>
                  <a:prstClr val="black"/>
                </a:solidFill>
                <a:effectLst/>
                <a:uLnTx/>
                <a:uFillTx/>
                <a:latin typeface="Arial"/>
                <a:cs typeface="Arial"/>
                <a:sym typeface="Arial"/>
              </a:rPr>
              <a:t>Connecting the research workflow and archiving activities, changes, outputs with tools to facilitate collaboration, sharing, and ease of access</a:t>
            </a:r>
          </a:p>
        </p:txBody>
      </p:sp>
    </p:spTree>
    <p:extLst>
      <p:ext uri="{BB962C8B-B14F-4D97-AF65-F5344CB8AC3E}">
        <p14:creationId xmlns:p14="http://schemas.microsoft.com/office/powerpoint/2010/main" val="1474185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 &amp; Open-source…"/>
          <p:cNvSpPr txBox="1"/>
          <p:nvPr/>
        </p:nvSpPr>
        <p:spPr>
          <a:xfrm>
            <a:off x="297543" y="2167861"/>
            <a:ext cx="5564414" cy="379591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177800" marR="0" lvl="0" indent="-177800" algn="l" defTabSz="914400" rtl="0" eaLnBrk="1" fontAlgn="auto" latinLnBrk="0" hangingPunct="1">
              <a:lnSpc>
                <a:spcPct val="100000"/>
              </a:lnSpc>
              <a:spcBef>
                <a:spcPts val="0"/>
              </a:spcBef>
              <a:spcAft>
                <a:spcPts val="0"/>
              </a:spcAft>
              <a:buClrTx/>
              <a:buSzTx/>
              <a:buFont typeface="Arial" charset="0"/>
              <a:buChar char="•"/>
              <a:tabLst/>
              <a:defRPr sz="2500">
                <a:latin typeface="Open Sans"/>
                <a:ea typeface="Open Sans"/>
                <a:cs typeface="Open Sans"/>
                <a:sym typeface="Open Sans"/>
              </a:defRPr>
            </a:pPr>
            <a:r>
              <a:rPr kumimoji="0" sz="2000" b="0" i="0" u="none" strike="noStrike" kern="1200" cap="none" spc="0" normalizeH="0" baseline="0" noProof="0" dirty="0">
                <a:ln>
                  <a:noFill/>
                </a:ln>
                <a:solidFill>
                  <a:prstClr val="black"/>
                </a:solidFill>
                <a:effectLst/>
                <a:uLnTx/>
                <a:uFillTx/>
                <a:latin typeface="Calibri" charset="0"/>
                <a:ea typeface="Calibri" charset="0"/>
                <a:cs typeface="Calibri" charset="0"/>
                <a:sym typeface="Open Sans"/>
              </a:rPr>
              <a:t>OSF Preprints and the OSF supporting it are public goods infrastructure with open-source code at the COS GitHub repo</a:t>
            </a:r>
            <a:endParaRPr kumimoji="0" lang="en-GB" sz="2000" b="0" i="0" u="none" strike="noStrike" kern="1200" cap="none" spc="0" normalizeH="0" baseline="0" noProof="0" dirty="0">
              <a:ln>
                <a:noFill/>
              </a:ln>
              <a:solidFill>
                <a:prstClr val="black"/>
              </a:solidFill>
              <a:effectLst/>
              <a:uLnTx/>
              <a:uFillTx/>
              <a:latin typeface="Calibri" charset="0"/>
              <a:ea typeface="Calibri" charset="0"/>
              <a:cs typeface="Calibri" charset="0"/>
              <a:sym typeface="Open Sans"/>
            </a:endParaRPr>
          </a:p>
          <a:p>
            <a:pPr marL="177800" marR="0" lvl="0" indent="-177800" algn="l" defTabSz="914400" rtl="0" eaLnBrk="1" fontAlgn="auto" latinLnBrk="0" hangingPunct="1">
              <a:lnSpc>
                <a:spcPct val="100000"/>
              </a:lnSpc>
              <a:spcBef>
                <a:spcPts val="0"/>
              </a:spcBef>
              <a:spcAft>
                <a:spcPts val="0"/>
              </a:spcAft>
              <a:buClrTx/>
              <a:buSzTx/>
              <a:buFont typeface="Arial" charset="0"/>
              <a:buChar char="•"/>
              <a:tabLst/>
              <a:defRPr sz="2500">
                <a:latin typeface="Open Sans"/>
                <a:ea typeface="Open Sans"/>
                <a:cs typeface="Open Sans"/>
                <a:sym typeface="Open Sans"/>
              </a:defRPr>
            </a:pPr>
            <a:endParaRPr kumimoji="0" lang="en-GB" sz="2000" b="0" i="0" u="none" strike="noStrike" kern="1200" cap="none" spc="0" normalizeH="0" baseline="0" noProof="0" dirty="0">
              <a:ln>
                <a:noFill/>
              </a:ln>
              <a:solidFill>
                <a:prstClr val="black"/>
              </a:solidFill>
              <a:effectLst/>
              <a:uLnTx/>
              <a:uFillTx/>
              <a:latin typeface="Calibri" charset="0"/>
              <a:ea typeface="Calibri" charset="0"/>
              <a:cs typeface="Calibri" charset="0"/>
              <a:sym typeface="Open Sans"/>
            </a:endParaRPr>
          </a:p>
          <a:p>
            <a:pPr marL="177800" marR="0" lvl="0" indent="-177800" algn="l" defTabSz="914400" rtl="0" eaLnBrk="1" fontAlgn="auto" latinLnBrk="0" hangingPunct="1">
              <a:lnSpc>
                <a:spcPct val="100000"/>
              </a:lnSpc>
              <a:spcBef>
                <a:spcPts val="0"/>
              </a:spcBef>
              <a:spcAft>
                <a:spcPts val="0"/>
              </a:spcAft>
              <a:buClrTx/>
              <a:buSzTx/>
              <a:buFont typeface="Arial" charset="0"/>
              <a:buChar char="•"/>
              <a:tabLst/>
              <a:defRPr sz="2500">
                <a:latin typeface="Open Sans"/>
                <a:ea typeface="Open Sans"/>
                <a:cs typeface="Open Sans"/>
                <a:sym typeface="Open Sans"/>
              </a:defRPr>
            </a:pPr>
            <a:r>
              <a:rPr kumimoji="0" lang="en-GB" sz="2000" b="1" i="0" u="none" strike="noStrike" kern="1200" cap="none" spc="0" normalizeH="0" baseline="0" noProof="0" dirty="0">
                <a:ln>
                  <a:noFill/>
                </a:ln>
                <a:solidFill>
                  <a:prstClr val="black"/>
                </a:solidFill>
                <a:effectLst/>
                <a:uLnTx/>
                <a:uFillTx/>
                <a:latin typeface="Calibri" charset="0"/>
                <a:ea typeface="Calibri" charset="0"/>
                <a:cs typeface="Calibri" charset="0"/>
                <a:sym typeface="Open Sans"/>
              </a:rPr>
              <a:t>10,000+</a:t>
            </a:r>
            <a:r>
              <a:rPr kumimoji="0" lang="en-GB" sz="2000" b="0" i="0" u="none" strike="noStrike" kern="1200" cap="none" spc="0" normalizeH="0" baseline="0" noProof="0" dirty="0">
                <a:ln>
                  <a:noFill/>
                </a:ln>
                <a:solidFill>
                  <a:prstClr val="black"/>
                </a:solidFill>
                <a:effectLst/>
                <a:uLnTx/>
                <a:uFillTx/>
                <a:latin typeface="Calibri" charset="0"/>
                <a:ea typeface="Calibri" charset="0"/>
                <a:cs typeface="Calibri" charset="0"/>
                <a:sym typeface="Open Sans"/>
              </a:rPr>
              <a:t> preprints currently hosted directly on the OSF across </a:t>
            </a:r>
            <a:r>
              <a:rPr kumimoji="0" lang="en-GB" sz="2000" b="1" i="0" u="none" strike="noStrike" kern="1200" cap="none" spc="0" normalizeH="0" baseline="0" noProof="0" dirty="0">
                <a:ln>
                  <a:noFill/>
                </a:ln>
                <a:solidFill>
                  <a:prstClr val="black"/>
                </a:solidFill>
                <a:effectLst/>
                <a:uLnTx/>
                <a:uFillTx/>
                <a:latin typeface="Calibri" charset="0"/>
                <a:ea typeface="Calibri" charset="0"/>
                <a:cs typeface="Calibri" charset="0"/>
                <a:sym typeface="Open Sans"/>
              </a:rPr>
              <a:t>19, co-searchable services</a:t>
            </a:r>
          </a:p>
          <a:p>
            <a:pPr marL="177800" marR="0" lvl="0" indent="-177800" algn="l" defTabSz="914400" rtl="0" eaLnBrk="1" fontAlgn="auto" latinLnBrk="0" hangingPunct="1">
              <a:lnSpc>
                <a:spcPct val="100000"/>
              </a:lnSpc>
              <a:spcBef>
                <a:spcPts val="0"/>
              </a:spcBef>
              <a:spcAft>
                <a:spcPts val="0"/>
              </a:spcAft>
              <a:buClrTx/>
              <a:buSzTx/>
              <a:buFont typeface="Arial" charset="0"/>
              <a:buChar char="•"/>
              <a:tabLst/>
              <a:defRPr sz="2900" b="1">
                <a:latin typeface="Open Sans"/>
                <a:ea typeface="Open Sans"/>
                <a:cs typeface="Open Sans"/>
                <a:sym typeface="Open Sans"/>
              </a:defRPr>
            </a:pPr>
            <a:endParaRPr kumimoji="0" lang="en-GB" sz="2000" b="1" i="0" u="none" strike="noStrike" kern="1200" cap="none" spc="0" normalizeH="0" baseline="0" noProof="0" dirty="0">
              <a:ln>
                <a:noFill/>
              </a:ln>
              <a:solidFill>
                <a:prstClr val="black"/>
              </a:solidFill>
              <a:effectLst/>
              <a:uLnTx/>
              <a:uFillTx/>
              <a:latin typeface="Calibri" charset="0"/>
              <a:ea typeface="Calibri" charset="0"/>
              <a:cs typeface="Calibri" charset="0"/>
              <a:sym typeface="Open Sans"/>
            </a:endParaRPr>
          </a:p>
          <a:p>
            <a:pPr marL="177800" marR="0" lvl="0" indent="-177800" algn="l" defTabSz="914400" rtl="0" eaLnBrk="1" fontAlgn="auto" latinLnBrk="0" hangingPunct="1">
              <a:lnSpc>
                <a:spcPct val="100000"/>
              </a:lnSpc>
              <a:spcBef>
                <a:spcPts val="0"/>
              </a:spcBef>
              <a:spcAft>
                <a:spcPts val="0"/>
              </a:spcAft>
              <a:buClrTx/>
              <a:buSzTx/>
              <a:buFont typeface="Arial" charset="0"/>
              <a:buChar char="•"/>
              <a:tabLst/>
              <a:defRPr sz="2900">
                <a:latin typeface="Open Sans"/>
                <a:ea typeface="Open Sans"/>
                <a:cs typeface="Open Sans"/>
                <a:sym typeface="Open Sans"/>
              </a:defRPr>
            </a:pPr>
            <a:r>
              <a:rPr kumimoji="0" lang="en-GB" sz="2000" b="0" i="0" u="none" strike="noStrike" kern="1200" cap="none" spc="0" normalizeH="0" baseline="0" noProof="0" dirty="0">
                <a:ln>
                  <a:noFill/>
                </a:ln>
                <a:solidFill>
                  <a:prstClr val="black"/>
                </a:solidFill>
                <a:effectLst/>
                <a:uLnTx/>
                <a:uFillTx/>
                <a:latin typeface="Calibri" charset="0"/>
                <a:ea typeface="Calibri" charset="0"/>
                <a:cs typeface="Calibri" charset="0"/>
                <a:sym typeface="Open Sans"/>
              </a:rPr>
              <a:t>Powered by SHARE (</a:t>
            </a:r>
            <a:r>
              <a:rPr kumimoji="0" lang="en-GB" sz="2000" b="0" i="0" u="sng" strike="noStrike" kern="1200" cap="none" spc="0" normalizeH="0" baseline="0" noProof="0" dirty="0">
                <a:ln>
                  <a:noFill/>
                </a:ln>
                <a:solidFill>
                  <a:srgbClr val="0000FF"/>
                </a:solidFill>
                <a:effectLst/>
                <a:uLnTx/>
                <a:uFill>
                  <a:solidFill>
                    <a:srgbClr val="0000FF"/>
                  </a:solidFill>
                </a:uFill>
                <a:latin typeface="Calibri" charset="0"/>
                <a:ea typeface="Calibri" charset="0"/>
                <a:cs typeface="Calibri" charset="0"/>
                <a:sym typeface="Open Sans"/>
                <a:hlinkClick r:id="rId2"/>
              </a:rPr>
              <a:t>share.osf.io</a:t>
            </a:r>
            <a:r>
              <a:rPr kumimoji="0" lang="en-GB" sz="2000" b="0" i="0" u="none" strike="noStrike" kern="1200" cap="none" spc="0" normalizeH="0" baseline="0" noProof="0" dirty="0">
                <a:ln>
                  <a:noFill/>
                </a:ln>
                <a:solidFill>
                  <a:prstClr val="black"/>
                </a:solidFill>
                <a:effectLst/>
                <a:uLnTx/>
                <a:uFillTx/>
                <a:latin typeface="Calibri" charset="0"/>
                <a:ea typeface="Calibri" charset="0"/>
                <a:cs typeface="Calibri" charset="0"/>
                <a:sym typeface="Open Sans"/>
              </a:rPr>
              <a:t>), OSF Preprints aggregates search across local and external preprint services</a:t>
            </a:r>
          </a:p>
          <a:p>
            <a:pPr marL="177800" marR="0" lvl="0" indent="-177800" algn="l" defTabSz="914400" rtl="0" eaLnBrk="1" fontAlgn="auto" latinLnBrk="0" hangingPunct="1">
              <a:lnSpc>
                <a:spcPct val="100000"/>
              </a:lnSpc>
              <a:spcBef>
                <a:spcPts val="0"/>
              </a:spcBef>
              <a:spcAft>
                <a:spcPts val="0"/>
              </a:spcAft>
              <a:buClrTx/>
              <a:buSzTx/>
              <a:buFont typeface="Arial" charset="0"/>
              <a:buChar char="•"/>
              <a:tabLst/>
              <a:defRPr sz="2900">
                <a:latin typeface="Open Sans"/>
                <a:ea typeface="Open Sans"/>
                <a:cs typeface="Open Sans"/>
                <a:sym typeface="Open Sans"/>
              </a:defRPr>
            </a:pPr>
            <a:endParaRPr kumimoji="0" lang="en-GB" sz="2000" b="0" i="0" u="none" strike="noStrike" kern="1200" cap="none" spc="0" normalizeH="0" baseline="0" noProof="0" dirty="0">
              <a:ln>
                <a:noFill/>
              </a:ln>
              <a:solidFill>
                <a:prstClr val="black"/>
              </a:solidFill>
              <a:effectLst/>
              <a:uLnTx/>
              <a:uFillTx/>
              <a:latin typeface="Calibri" charset="0"/>
              <a:ea typeface="Calibri" charset="0"/>
              <a:cs typeface="Calibri" charset="0"/>
              <a:sym typeface="Open Sans"/>
            </a:endParaRPr>
          </a:p>
          <a:p>
            <a:pPr marL="177800" marR="0" lvl="0" indent="-177800" algn="l" defTabSz="914400" rtl="0" eaLnBrk="1" fontAlgn="auto" latinLnBrk="0" hangingPunct="1">
              <a:lnSpc>
                <a:spcPct val="100000"/>
              </a:lnSpc>
              <a:spcBef>
                <a:spcPts val="0"/>
              </a:spcBef>
              <a:spcAft>
                <a:spcPts val="0"/>
              </a:spcAft>
              <a:buClrTx/>
              <a:buSzTx/>
              <a:buFont typeface="Arial" charset="0"/>
              <a:buChar char="•"/>
              <a:tabLst/>
              <a:defRPr sz="2900">
                <a:latin typeface="Open Sans"/>
                <a:ea typeface="Open Sans"/>
                <a:cs typeface="Open Sans"/>
                <a:sym typeface="Open Sans"/>
              </a:defRPr>
            </a:pPr>
            <a:r>
              <a:rPr kumimoji="0" lang="en-GB" sz="2000" b="0" i="0" u="none" strike="noStrike" kern="1200" cap="none" spc="0" normalizeH="0" baseline="0" noProof="0" dirty="0">
                <a:ln>
                  <a:noFill/>
                </a:ln>
                <a:solidFill>
                  <a:prstClr val="black"/>
                </a:solidFill>
                <a:effectLst/>
                <a:uLnTx/>
                <a:uFillTx/>
                <a:latin typeface="Calibri" charset="0"/>
                <a:ea typeface="Calibri" charset="0"/>
                <a:cs typeface="Calibri" charset="0"/>
                <a:sym typeface="Open Sans"/>
              </a:rPr>
              <a:t>Currently &gt;2M preprint records available</a:t>
            </a:r>
            <a:endParaRPr kumimoji="0" sz="2000" b="0" i="0" u="none" strike="noStrike" kern="1200" cap="none" spc="0" normalizeH="0" baseline="0" noProof="0" dirty="0">
              <a:ln>
                <a:noFill/>
              </a:ln>
              <a:solidFill>
                <a:prstClr val="black"/>
              </a:solidFill>
              <a:effectLst/>
              <a:uLnTx/>
              <a:uFillTx/>
              <a:latin typeface="Calibri" charset="0"/>
              <a:ea typeface="Calibri" charset="0"/>
              <a:cs typeface="Calibri" charset="0"/>
              <a:sym typeface="Open Sans"/>
            </a:endParaRPr>
          </a:p>
        </p:txBody>
      </p:sp>
      <p:pic>
        <p:nvPicPr>
          <p:cNvPr id="5" name="image13.png" descr="image13.png"/>
          <p:cNvPicPr>
            <a:picLocks noChangeAspect="1"/>
          </p:cNvPicPr>
          <p:nvPr/>
        </p:nvPicPr>
        <p:blipFill>
          <a:blip r:embed="rId3">
            <a:extLst/>
          </a:blip>
          <a:stretch>
            <a:fillRect/>
          </a:stretch>
        </p:blipFill>
        <p:spPr>
          <a:xfrm>
            <a:off x="2663756" y="423274"/>
            <a:ext cx="7677287" cy="1021874"/>
          </a:xfrm>
          <a:prstGeom prst="rect">
            <a:avLst/>
          </a:prstGeom>
          <a:ln w="12700">
            <a:miter lim="400000"/>
          </a:ln>
        </p:spPr>
      </p:pic>
      <p:pic>
        <p:nvPicPr>
          <p:cNvPr id="20" name="Picture 19">
            <a:extLst>
              <a:ext uri="{FF2B5EF4-FFF2-40B4-BE49-F238E27FC236}">
                <a16:creationId xmlns:a16="http://schemas.microsoft.com/office/drawing/2014/main" id="{9E979E28-BAEF-CD45-A908-2805FEC167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7900" y="1730829"/>
            <a:ext cx="6068612" cy="4656312"/>
          </a:xfrm>
          <a:prstGeom prst="rect">
            <a:avLst/>
          </a:prstGeom>
        </p:spPr>
      </p:pic>
      <p:sp>
        <p:nvSpPr>
          <p:cNvPr id="6" name="TextBox 5"/>
          <p:cNvSpPr txBox="1"/>
          <p:nvPr/>
        </p:nvSpPr>
        <p:spPr>
          <a:xfrm>
            <a:off x="8514183" y="6202475"/>
            <a:ext cx="6495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Time</a:t>
            </a:r>
          </a:p>
        </p:txBody>
      </p:sp>
      <p:sp>
        <p:nvSpPr>
          <p:cNvPr id="7" name="TextBox 6"/>
          <p:cNvSpPr txBox="1"/>
          <p:nvPr/>
        </p:nvSpPr>
        <p:spPr>
          <a:xfrm rot="16200000">
            <a:off x="5041472" y="3719030"/>
            <a:ext cx="20328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Submissions hosted</a:t>
            </a:r>
          </a:p>
        </p:txBody>
      </p:sp>
    </p:spTree>
    <p:extLst>
      <p:ext uri="{BB962C8B-B14F-4D97-AF65-F5344CB8AC3E}">
        <p14:creationId xmlns:p14="http://schemas.microsoft.com/office/powerpoint/2010/main" val="23440241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6895583-C241-2F44-AAEE-9582F31742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207" y="460195"/>
            <a:ext cx="9439854" cy="6022975"/>
          </a:xfrm>
        </p:spPr>
      </p:pic>
    </p:spTree>
    <p:extLst>
      <p:ext uri="{BB962C8B-B14F-4D97-AF65-F5344CB8AC3E}">
        <p14:creationId xmlns:p14="http://schemas.microsoft.com/office/powerpoint/2010/main" val="274828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Rectangle 2"/>
          <p:cNvSpPr/>
          <p:nvPr/>
        </p:nvSpPr>
        <p:spPr>
          <a:xfrm>
            <a:off x="297231" y="218386"/>
            <a:ext cx="11178957" cy="646331"/>
          </a:xfrm>
          <a:prstGeom prst="rect">
            <a:avLst/>
          </a:prstGeom>
        </p:spPr>
        <p:txBody>
          <a:bodyPr wrap="square">
            <a:spAutoFit/>
          </a:bodyPr>
          <a:lstStyle/>
          <a:p>
            <a:r>
              <a:rPr lang="en-US" sz="3600" dirty="0"/>
              <a:t>publication pathway(s) with preprints</a:t>
            </a:r>
          </a:p>
        </p:txBody>
      </p:sp>
    </p:spTree>
    <p:extLst>
      <p:ext uri="{BB962C8B-B14F-4D97-AF65-F5344CB8AC3E}">
        <p14:creationId xmlns:p14="http://schemas.microsoft.com/office/powerpoint/2010/main" val="39408146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Ãhnliches Foto"/>
          <p:cNvPicPr>
            <a:picLocks noChangeAspect="1" noChangeArrowheads="1"/>
          </p:cNvPicPr>
          <p:nvPr/>
        </p:nvPicPr>
        <p:blipFill rotWithShape="1">
          <a:blip r:embed="rId3">
            <a:extLst>
              <a:ext uri="{28A0092B-C50C-407E-A947-70E740481C1C}">
                <a14:useLocalDpi xmlns:a14="http://schemas.microsoft.com/office/drawing/2010/main" val="0"/>
              </a:ext>
            </a:extLst>
          </a:blip>
          <a:srcRect l="16107" t="6761" r="13036" b="7524"/>
          <a:stretch/>
        </p:blipFill>
        <p:spPr bwMode="auto">
          <a:xfrm>
            <a:off x="426921" y="391884"/>
            <a:ext cx="1184520" cy="143288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814641" y="446251"/>
            <a:ext cx="9746342" cy="646331"/>
          </a:xfrm>
          <a:prstGeom prst="rect">
            <a:avLst/>
          </a:prstGeom>
        </p:spPr>
        <p:txBody>
          <a:bodyPr wrap="square">
            <a:spAutoFit/>
          </a:bodyPr>
          <a:lstStyle/>
          <a:p>
            <a:pPr lvl="0">
              <a:defRPr/>
            </a:pPr>
            <a:r>
              <a:rPr lang="de-CH" sz="3600" b="1" dirty="0"/>
              <a:t>Resources</a:t>
            </a: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Rectangle 11"/>
          <p:cNvSpPr/>
          <p:nvPr/>
        </p:nvSpPr>
        <p:spPr>
          <a:xfrm>
            <a:off x="2239080" y="2239110"/>
            <a:ext cx="184826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Get in touch!</a:t>
            </a:r>
          </a:p>
        </p:txBody>
      </p:sp>
      <p:pic>
        <p:nvPicPr>
          <p:cNvPr id="3074" name="Picture 2" descr="Bildergebnis fÃ¼r twitter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36596" y="3021568"/>
            <a:ext cx="467640" cy="38034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Bildergebnis fÃ¼r facebook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05761" y="3599513"/>
            <a:ext cx="498475" cy="49847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3207135" y="2980195"/>
            <a:ext cx="1774845"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2400" b="1" i="0" u="none" strike="noStrike" kern="1200" cap="none" spc="0" normalizeH="0" baseline="0" noProof="0" dirty="0" err="1">
                <a:ln>
                  <a:noFill/>
                </a:ln>
                <a:solidFill>
                  <a:prstClr val="black"/>
                </a:solidFill>
                <a:effectLst/>
                <a:uLnTx/>
                <a:uFillTx/>
                <a:latin typeface="Calibri" panose="020F0502020204030204"/>
                <a:ea typeface="+mn-ea"/>
                <a:cs typeface="+mn-cs"/>
              </a:rPr>
              <a:t>eartharxiv</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Rectangle 14"/>
          <p:cNvSpPr/>
          <p:nvPr/>
        </p:nvSpPr>
        <p:spPr>
          <a:xfrm>
            <a:off x="3207135" y="3593222"/>
            <a:ext cx="1774845"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2400" b="1" i="0" u="none" strike="noStrike" kern="1200" cap="none" spc="0" normalizeH="0" baseline="0" noProof="0" dirty="0" err="1">
                <a:ln>
                  <a:noFill/>
                </a:ln>
                <a:solidFill>
                  <a:prstClr val="black"/>
                </a:solidFill>
                <a:effectLst/>
                <a:uLnTx/>
                <a:uFillTx/>
                <a:latin typeface="Calibri" panose="020F0502020204030204"/>
                <a:ea typeface="+mn-ea"/>
                <a:cs typeface="+mn-cs"/>
              </a:rPr>
              <a:t>eartharxiv</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ectangle 15"/>
          <p:cNvSpPr/>
          <p:nvPr/>
        </p:nvSpPr>
        <p:spPr>
          <a:xfrm>
            <a:off x="2730047" y="4206249"/>
            <a:ext cx="2729017"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www.eartharxiv.org</a:t>
            </a:r>
          </a:p>
        </p:txBody>
      </p:sp>
      <p:sp>
        <p:nvSpPr>
          <p:cNvPr id="17" name="Rectangle 16"/>
          <p:cNvSpPr/>
          <p:nvPr/>
        </p:nvSpPr>
        <p:spPr>
          <a:xfrm>
            <a:off x="2372450" y="4719770"/>
            <a:ext cx="3444212"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hlinkClick r:id="rId6"/>
              </a:rPr>
              <a:t>tnarock@ndm.edu</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hlinkClick r:id="rId7"/>
              </a:rPr>
              <a:t>c.jackson@imperial.ac.uk</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Rectangle 1"/>
          <p:cNvSpPr/>
          <p:nvPr/>
        </p:nvSpPr>
        <p:spPr>
          <a:xfrm>
            <a:off x="2239080" y="2239110"/>
            <a:ext cx="3737222" cy="34076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p:cNvSpPr/>
          <p:nvPr/>
        </p:nvSpPr>
        <p:spPr>
          <a:xfrm>
            <a:off x="6906257" y="2127042"/>
            <a:ext cx="4386009" cy="3539430"/>
          </a:xfrm>
          <a:prstGeom prst="rect">
            <a:avLst/>
          </a:prstGeom>
        </p:spPr>
        <p:txBody>
          <a:bodyPr wrap="none">
            <a:spAutoFit/>
          </a:bodyPr>
          <a:lstStyle/>
          <a:p>
            <a:r>
              <a:rPr lang="de-CH" sz="2800" b="1" dirty="0"/>
              <a:t>Get involved in the new </a:t>
            </a:r>
          </a:p>
          <a:p>
            <a:r>
              <a:rPr lang="de-CH" sz="2800" b="1" dirty="0"/>
              <a:t>Advisory Council 2019!</a:t>
            </a:r>
            <a:endParaRPr lang="de-CH" sz="2800" b="1" dirty="0">
              <a:hlinkClick r:id="rId8"/>
            </a:endParaRPr>
          </a:p>
          <a:p>
            <a:endParaRPr lang="de-CH" sz="2800" b="1" dirty="0">
              <a:hlinkClick r:id="rId8"/>
            </a:endParaRPr>
          </a:p>
          <a:p>
            <a:endParaRPr lang="de-CH" sz="2800" b="1" dirty="0">
              <a:hlinkClick r:id="rId8"/>
            </a:endParaRPr>
          </a:p>
          <a:p>
            <a:r>
              <a:rPr lang="de-CH" sz="2800" b="1" dirty="0">
                <a:hlinkClick r:id="rId8"/>
              </a:rPr>
              <a:t>https://eartharxiv.github.io</a:t>
            </a:r>
            <a:endParaRPr lang="de-CH" sz="2800" b="1" dirty="0"/>
          </a:p>
          <a:p>
            <a:endParaRPr lang="de-CH" sz="2800" b="1" dirty="0"/>
          </a:p>
          <a:p>
            <a:r>
              <a:rPr lang="de-CH" sz="2800" b="1" dirty="0"/>
              <a:t>Resources, </a:t>
            </a:r>
            <a:r>
              <a:rPr lang="de-CH" sz="2800" b="1" dirty="0" err="1"/>
              <a:t>including</a:t>
            </a:r>
            <a:r>
              <a:rPr lang="de-CH" sz="2800" b="1" dirty="0"/>
              <a:t> a PICO-</a:t>
            </a:r>
          </a:p>
          <a:p>
            <a:r>
              <a:rPr lang="de-CH" sz="2800" b="1" dirty="0" err="1"/>
              <a:t>version</a:t>
            </a:r>
            <a:r>
              <a:rPr lang="de-CH" sz="2800" b="1" dirty="0"/>
              <a:t> </a:t>
            </a:r>
            <a:r>
              <a:rPr lang="de-CH" sz="2800" b="1" dirty="0" err="1"/>
              <a:t>of</a:t>
            </a:r>
            <a:r>
              <a:rPr lang="de-CH" sz="2800" b="1" dirty="0"/>
              <a:t> </a:t>
            </a:r>
            <a:r>
              <a:rPr lang="de-CH" sz="2800" b="1" dirty="0" err="1"/>
              <a:t>this</a:t>
            </a:r>
            <a:r>
              <a:rPr lang="de-CH" sz="2800" b="1" dirty="0"/>
              <a:t> </a:t>
            </a:r>
            <a:r>
              <a:rPr lang="de-CH" sz="2800" b="1" dirty="0" err="1"/>
              <a:t>presentation</a:t>
            </a:r>
            <a:endParaRPr lang="de-CH" sz="2800" b="1" dirty="0"/>
          </a:p>
        </p:txBody>
      </p:sp>
    </p:spTree>
    <p:extLst>
      <p:ext uri="{BB962C8B-B14F-4D97-AF65-F5344CB8AC3E}">
        <p14:creationId xmlns:p14="http://schemas.microsoft.com/office/powerpoint/2010/main" val="26905358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14641" y="446251"/>
            <a:ext cx="9746342" cy="646331"/>
          </a:xfrm>
          <a:prstGeom prst="rect">
            <a:avLst/>
          </a:prstGeom>
        </p:spPr>
        <p:txBody>
          <a:bodyPr wrap="square">
            <a:spAutoFit/>
          </a:bodyPr>
          <a:lstStyle/>
          <a:p>
            <a:pPr lvl="0">
              <a:defRPr/>
            </a:pPr>
            <a:r>
              <a:rPr lang="de-CH" sz="3600" b="1" dirty="0"/>
              <a:t>Recent development: Plan S by cOAlition S</a:t>
            </a: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6"/>
          <p:cNvSpPr/>
          <p:nvPr/>
        </p:nvSpPr>
        <p:spPr>
          <a:xfrm>
            <a:off x="1190920" y="1590303"/>
            <a:ext cx="10158952" cy="923330"/>
          </a:xfrm>
          <a:prstGeom prst="rect">
            <a:avLst/>
          </a:prstGeom>
        </p:spPr>
        <p:txBody>
          <a:bodyPr wrap="square">
            <a:spAutoFit/>
          </a:bodyPr>
          <a:lstStyle/>
          <a:p>
            <a:pPr fontAlgn="t"/>
            <a:r>
              <a:rPr lang="en-US" b="1" dirty="0">
                <a:solidFill>
                  <a:srgbClr val="585756"/>
                </a:solidFill>
                <a:latin typeface="inherit"/>
              </a:rPr>
              <a:t>“By 2020 scientific publications that result from research funded by public grants provided by participating national and European research councils and funding bodies, must be published in compliant Open Access Journals or on compliant Open Access Platforms.”</a:t>
            </a:r>
            <a:endParaRPr lang="en-US" b="1" i="0" dirty="0">
              <a:solidFill>
                <a:srgbClr val="585756"/>
              </a:solidFill>
              <a:effectLst/>
              <a:latin typeface="Raleway"/>
            </a:endParaRPr>
          </a:p>
        </p:txBody>
      </p:sp>
      <p:sp>
        <p:nvSpPr>
          <p:cNvPr id="8" name="Rectangle 7"/>
          <p:cNvSpPr/>
          <p:nvPr/>
        </p:nvSpPr>
        <p:spPr>
          <a:xfrm>
            <a:off x="1101364" y="3011354"/>
            <a:ext cx="7976647" cy="646331"/>
          </a:xfrm>
          <a:prstGeom prst="rect">
            <a:avLst/>
          </a:prstGeom>
        </p:spPr>
        <p:txBody>
          <a:bodyPr wrap="square">
            <a:spAutoFit/>
          </a:bodyPr>
          <a:lstStyle/>
          <a:p>
            <a:r>
              <a:rPr lang="de-CH" b="1" dirty="0"/>
              <a:t>Members: European Research Council and 15 national organisations</a:t>
            </a:r>
          </a:p>
          <a:p>
            <a:r>
              <a:rPr lang="de-CH" b="1" dirty="0"/>
              <a:t>Supported by 28 national and international institutions (and counting)</a:t>
            </a:r>
            <a:endParaRPr lang="en-US" dirty="0"/>
          </a:p>
        </p:txBody>
      </p:sp>
    </p:spTree>
    <p:extLst>
      <p:ext uri="{BB962C8B-B14F-4D97-AF65-F5344CB8AC3E}">
        <p14:creationId xmlns:p14="http://schemas.microsoft.com/office/powerpoint/2010/main" val="1476205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2203" y="1350582"/>
            <a:ext cx="6249717" cy="4622483"/>
          </a:xfrm>
        </p:spPr>
        <p:txBody>
          <a:bodyPr>
            <a:normAutofit/>
          </a:bodyPr>
          <a:lstStyle/>
          <a:p>
            <a:pPr marL="0" indent="0">
              <a:buNone/>
            </a:pPr>
            <a:r>
              <a:rPr lang="en-US" dirty="0"/>
              <a:t>arXiv.org started in </a:t>
            </a:r>
            <a:r>
              <a:rPr lang="en-US" b="1" dirty="0"/>
              <a:t>1991</a:t>
            </a:r>
            <a:r>
              <a:rPr lang="en-US" dirty="0"/>
              <a:t> by Paul </a:t>
            </a:r>
            <a:r>
              <a:rPr lang="en-US" dirty="0" err="1"/>
              <a:t>Ginsparg</a:t>
            </a:r>
            <a:r>
              <a:rPr lang="en-US" dirty="0"/>
              <a:t> for rapid communication of science </a:t>
            </a:r>
          </a:p>
          <a:p>
            <a:pPr marL="0" indent="0">
              <a:buNone/>
            </a:pPr>
            <a:r>
              <a:rPr lang="en-US" dirty="0"/>
              <a:t>(e.g. mathematics, physics, astronomy, computer science, quantitative biology, statistics, and quantitative finance)</a:t>
            </a:r>
          </a:p>
          <a:p>
            <a:endParaRPr lang="en-US" sz="1400" dirty="0"/>
          </a:p>
          <a:p>
            <a:pPr marL="0" indent="0">
              <a:buNone/>
            </a:pPr>
            <a:r>
              <a:rPr lang="en-US" b="1" dirty="0"/>
              <a:t>today</a:t>
            </a:r>
            <a:r>
              <a:rPr lang="en-US" dirty="0"/>
              <a:t>: &gt;1.3 million total submissions; </a:t>
            </a:r>
          </a:p>
          <a:p>
            <a:pPr marL="0" indent="0">
              <a:buNone/>
            </a:pPr>
            <a:r>
              <a:rPr lang="en-US" dirty="0"/>
              <a:t>&gt;1 billion total downloads; </a:t>
            </a:r>
          </a:p>
          <a:p>
            <a:pPr marL="0" indent="0">
              <a:buNone/>
            </a:pPr>
            <a:r>
              <a:rPr lang="en-US" dirty="0"/>
              <a:t>&gt;100,000 publications per year; </a:t>
            </a:r>
          </a:p>
          <a:p>
            <a:pPr marL="0" indent="0">
              <a:buNone/>
            </a:pPr>
            <a:r>
              <a:rPr lang="en-US" dirty="0"/>
              <a:t>c. 18 million downloads per month</a:t>
            </a:r>
          </a:p>
          <a:p>
            <a:pPr marL="0" indent="0">
              <a:buNone/>
            </a:pPr>
            <a:endParaRPr lang="en-US" sz="1400" dirty="0"/>
          </a:p>
        </p:txBody>
      </p:sp>
      <p:sp>
        <p:nvSpPr>
          <p:cNvPr id="4" name="Rectangle 3"/>
          <p:cNvSpPr/>
          <p:nvPr/>
        </p:nvSpPr>
        <p:spPr>
          <a:xfrm>
            <a:off x="838200" y="435592"/>
            <a:ext cx="9746342" cy="646331"/>
          </a:xfrm>
          <a:prstGeom prst="rect">
            <a:avLst/>
          </a:prstGeom>
        </p:spPr>
        <p:txBody>
          <a:bodyPr wrap="square">
            <a:spAutoFit/>
          </a:bodyPr>
          <a:lstStyle/>
          <a:p>
            <a:r>
              <a:rPr lang="en-US" sz="3600" b="1" dirty="0"/>
              <a:t>Preprint history – </a:t>
            </a:r>
            <a:endParaRPr lang="en-US" sz="3400" dirty="0"/>
          </a:p>
        </p:txBody>
      </p:sp>
      <p:pic>
        <p:nvPicPr>
          <p:cNvPr id="14338" name="Picture 2" descr="Bildergebnis fÃ¼r arxiv log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3138" b="27304"/>
          <a:stretch/>
        </p:blipFill>
        <p:spPr bwMode="auto">
          <a:xfrm>
            <a:off x="4446392" y="442321"/>
            <a:ext cx="2430231" cy="65035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3"/>
          <a:stretch>
            <a:fillRect/>
          </a:stretch>
        </p:blipFill>
        <p:spPr>
          <a:xfrm>
            <a:off x="6314602" y="2698644"/>
            <a:ext cx="5648324" cy="2479469"/>
          </a:xfrm>
          <a:prstGeom prst="rect">
            <a:avLst/>
          </a:prstGeom>
        </p:spPr>
      </p:pic>
      <p:sp>
        <p:nvSpPr>
          <p:cNvPr id="11" name="TextBox 10"/>
          <p:cNvSpPr txBox="1"/>
          <p:nvPr/>
        </p:nvSpPr>
        <p:spPr>
          <a:xfrm>
            <a:off x="9072880" y="3731702"/>
            <a:ext cx="586507" cy="369332"/>
          </a:xfrm>
          <a:prstGeom prst="rect">
            <a:avLst/>
          </a:prstGeom>
          <a:noFill/>
        </p:spPr>
        <p:txBody>
          <a:bodyPr wrap="none" rtlCol="0">
            <a:spAutoFit/>
          </a:bodyPr>
          <a:lstStyle/>
          <a:p>
            <a:r>
              <a:rPr lang="en-GB" dirty="0"/>
              <a:t>Year</a:t>
            </a:r>
          </a:p>
        </p:txBody>
      </p:sp>
      <p:sp>
        <p:nvSpPr>
          <p:cNvPr id="13" name="TextBox 12"/>
          <p:cNvSpPr txBox="1"/>
          <p:nvPr/>
        </p:nvSpPr>
        <p:spPr>
          <a:xfrm rot="16200000">
            <a:off x="5170285" y="3706157"/>
            <a:ext cx="2058769" cy="369332"/>
          </a:xfrm>
          <a:prstGeom prst="rect">
            <a:avLst/>
          </a:prstGeom>
          <a:noFill/>
        </p:spPr>
        <p:txBody>
          <a:bodyPr wrap="none" rtlCol="0">
            <a:spAutoFit/>
          </a:bodyPr>
          <a:lstStyle/>
          <a:p>
            <a:r>
              <a:rPr lang="en-GB" dirty="0"/>
              <a:t>Monthly downloads</a:t>
            </a:r>
          </a:p>
        </p:txBody>
      </p:sp>
      <p:sp>
        <p:nvSpPr>
          <p:cNvPr id="2" name="TextBox 1"/>
          <p:cNvSpPr txBox="1"/>
          <p:nvPr/>
        </p:nvSpPr>
        <p:spPr>
          <a:xfrm>
            <a:off x="6652684" y="2778735"/>
            <a:ext cx="1120820" cy="338554"/>
          </a:xfrm>
          <a:prstGeom prst="rect">
            <a:avLst/>
          </a:prstGeom>
          <a:noFill/>
        </p:spPr>
        <p:txBody>
          <a:bodyPr wrap="none" rtlCol="0">
            <a:spAutoFit/>
          </a:bodyPr>
          <a:lstStyle/>
          <a:p>
            <a:r>
              <a:rPr lang="de-CH" sz="1600" dirty="0"/>
              <a:t>18,000,000</a:t>
            </a:r>
          </a:p>
        </p:txBody>
      </p:sp>
      <p:sp>
        <p:nvSpPr>
          <p:cNvPr id="12" name="TextBox 11"/>
          <p:cNvSpPr txBox="1"/>
          <p:nvPr/>
        </p:nvSpPr>
        <p:spPr>
          <a:xfrm>
            <a:off x="6652684" y="3695252"/>
            <a:ext cx="1120820" cy="338554"/>
          </a:xfrm>
          <a:prstGeom prst="rect">
            <a:avLst/>
          </a:prstGeom>
          <a:noFill/>
        </p:spPr>
        <p:txBody>
          <a:bodyPr wrap="none" rtlCol="0">
            <a:spAutoFit/>
          </a:bodyPr>
          <a:lstStyle/>
          <a:p>
            <a:r>
              <a:rPr lang="de-CH" sz="1600" dirty="0"/>
              <a:t>10,000,000</a:t>
            </a:r>
          </a:p>
        </p:txBody>
      </p:sp>
      <p:sp>
        <p:nvSpPr>
          <p:cNvPr id="14" name="TextBox 13"/>
          <p:cNvSpPr txBox="1"/>
          <p:nvPr/>
        </p:nvSpPr>
        <p:spPr>
          <a:xfrm>
            <a:off x="7681474" y="5178113"/>
            <a:ext cx="601447" cy="338554"/>
          </a:xfrm>
          <a:prstGeom prst="rect">
            <a:avLst/>
          </a:prstGeom>
          <a:noFill/>
        </p:spPr>
        <p:txBody>
          <a:bodyPr wrap="none" rtlCol="0">
            <a:spAutoFit/>
          </a:bodyPr>
          <a:lstStyle/>
          <a:p>
            <a:r>
              <a:rPr lang="de-CH" sz="1600" dirty="0"/>
              <a:t>2000</a:t>
            </a:r>
          </a:p>
        </p:txBody>
      </p:sp>
      <p:sp>
        <p:nvSpPr>
          <p:cNvPr id="15" name="TextBox 14"/>
          <p:cNvSpPr txBox="1"/>
          <p:nvPr/>
        </p:nvSpPr>
        <p:spPr>
          <a:xfrm>
            <a:off x="9865874" y="5159063"/>
            <a:ext cx="601447" cy="338554"/>
          </a:xfrm>
          <a:prstGeom prst="rect">
            <a:avLst/>
          </a:prstGeom>
          <a:noFill/>
        </p:spPr>
        <p:txBody>
          <a:bodyPr wrap="none" rtlCol="0">
            <a:spAutoFit/>
          </a:bodyPr>
          <a:lstStyle/>
          <a:p>
            <a:r>
              <a:rPr lang="de-CH" sz="1600" dirty="0"/>
              <a:t>2010</a:t>
            </a:r>
          </a:p>
        </p:txBody>
      </p:sp>
    </p:spTree>
    <p:extLst>
      <p:ext uri="{BB962C8B-B14F-4D97-AF65-F5344CB8AC3E}">
        <p14:creationId xmlns:p14="http://schemas.microsoft.com/office/powerpoint/2010/main" val="3159695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2203" y="4994946"/>
            <a:ext cx="11776757" cy="1135808"/>
          </a:xfrm>
        </p:spPr>
        <p:txBody>
          <a:bodyPr>
            <a:normAutofit fontScale="92500"/>
          </a:bodyPr>
          <a:lstStyle/>
          <a:p>
            <a:r>
              <a:rPr lang="en-US" dirty="0"/>
              <a:t>Preprints are not new!</a:t>
            </a:r>
          </a:p>
          <a:p>
            <a:r>
              <a:rPr lang="en-US" dirty="0"/>
              <a:t>Preprints based on various infrastructure models (e.g. journal vs. community led)</a:t>
            </a:r>
          </a:p>
        </p:txBody>
      </p:sp>
      <p:sp>
        <p:nvSpPr>
          <p:cNvPr id="4" name="Rectangle 3"/>
          <p:cNvSpPr/>
          <p:nvPr/>
        </p:nvSpPr>
        <p:spPr>
          <a:xfrm>
            <a:off x="838200" y="435592"/>
            <a:ext cx="9746342" cy="646331"/>
          </a:xfrm>
          <a:prstGeom prst="rect">
            <a:avLst/>
          </a:prstGeom>
        </p:spPr>
        <p:txBody>
          <a:bodyPr wrap="square">
            <a:spAutoFit/>
          </a:bodyPr>
          <a:lstStyle/>
          <a:p>
            <a:r>
              <a:rPr lang="en-US" sz="3600" b="1" dirty="0"/>
              <a:t>Preprint history</a:t>
            </a:r>
            <a:endParaRPr lang="en-US" sz="3400" dirty="0"/>
          </a:p>
        </p:txBody>
      </p:sp>
      <p:sp>
        <p:nvSpPr>
          <p:cNvPr id="11" name="TextBox 10"/>
          <p:cNvSpPr txBox="1"/>
          <p:nvPr/>
        </p:nvSpPr>
        <p:spPr>
          <a:xfrm>
            <a:off x="6032240" y="4699041"/>
            <a:ext cx="586507" cy="369332"/>
          </a:xfrm>
          <a:prstGeom prst="rect">
            <a:avLst/>
          </a:prstGeom>
          <a:noFill/>
        </p:spPr>
        <p:txBody>
          <a:bodyPr wrap="none" rtlCol="0">
            <a:spAutoFit/>
          </a:bodyPr>
          <a:lstStyle/>
          <a:p>
            <a:r>
              <a:rPr lang="en-GB" dirty="0"/>
              <a:t>Year</a:t>
            </a:r>
          </a:p>
        </p:txBody>
      </p:sp>
      <p:sp>
        <p:nvSpPr>
          <p:cNvPr id="13" name="TextBox 12"/>
          <p:cNvSpPr txBox="1"/>
          <p:nvPr/>
        </p:nvSpPr>
        <p:spPr>
          <a:xfrm rot="16200000">
            <a:off x="5256856" y="2266924"/>
            <a:ext cx="2058769" cy="369332"/>
          </a:xfrm>
          <a:prstGeom prst="rect">
            <a:avLst/>
          </a:prstGeom>
          <a:noFill/>
        </p:spPr>
        <p:txBody>
          <a:bodyPr wrap="none" rtlCol="0">
            <a:spAutoFit/>
          </a:bodyPr>
          <a:lstStyle/>
          <a:p>
            <a:r>
              <a:rPr lang="en-GB" dirty="0"/>
              <a:t>Monthly downloads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40187" y="1081923"/>
            <a:ext cx="6892106" cy="3656290"/>
          </a:xfrm>
          <a:prstGeom prst="rect">
            <a:avLst/>
          </a:prstGeom>
        </p:spPr>
      </p:pic>
      <p:sp>
        <p:nvSpPr>
          <p:cNvPr id="12" name="TextBox 11"/>
          <p:cNvSpPr txBox="1"/>
          <p:nvPr/>
        </p:nvSpPr>
        <p:spPr>
          <a:xfrm rot="16200000">
            <a:off x="1602480" y="2787096"/>
            <a:ext cx="2084994" cy="369332"/>
          </a:xfrm>
          <a:prstGeom prst="rect">
            <a:avLst/>
          </a:prstGeom>
          <a:noFill/>
        </p:spPr>
        <p:txBody>
          <a:bodyPr wrap="none" rtlCol="0">
            <a:spAutoFit/>
          </a:bodyPr>
          <a:lstStyle/>
          <a:p>
            <a:r>
              <a:rPr lang="en-GB" dirty="0"/>
              <a:t>Preprints per month</a:t>
            </a:r>
          </a:p>
        </p:txBody>
      </p:sp>
    </p:spTree>
    <p:extLst>
      <p:ext uri="{BB962C8B-B14F-4D97-AF65-F5344CB8AC3E}">
        <p14:creationId xmlns:p14="http://schemas.microsoft.com/office/powerpoint/2010/main" val="1385373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hape 157" descr="Figure4_pp.jpg"/>
          <p:cNvPicPr preferRelativeResize="0"/>
          <p:nvPr/>
        </p:nvPicPr>
        <p:blipFill rotWithShape="1">
          <a:blip r:embed="rId2">
            <a:alphaModFix/>
          </a:blip>
          <a:srcRect l="9490" t="2649" r="2238" b="17145"/>
          <a:stretch/>
        </p:blipFill>
        <p:spPr>
          <a:xfrm>
            <a:off x="3059610" y="1023867"/>
            <a:ext cx="8970407" cy="5602515"/>
          </a:xfrm>
          <a:prstGeom prst="rect">
            <a:avLst/>
          </a:prstGeom>
          <a:noFill/>
          <a:ln>
            <a:noFill/>
          </a:ln>
        </p:spPr>
      </p:pic>
      <p:sp>
        <p:nvSpPr>
          <p:cNvPr id="4" name="Rectangle 3"/>
          <p:cNvSpPr/>
          <p:nvPr/>
        </p:nvSpPr>
        <p:spPr>
          <a:xfrm>
            <a:off x="838200" y="435592"/>
            <a:ext cx="9746342" cy="646331"/>
          </a:xfrm>
          <a:prstGeom prst="rect">
            <a:avLst/>
          </a:prstGeom>
        </p:spPr>
        <p:txBody>
          <a:bodyPr wrap="square">
            <a:spAutoFit/>
          </a:bodyPr>
          <a:lstStyle/>
          <a:p>
            <a:r>
              <a:rPr lang="en-US" sz="3600" b="1" dirty="0"/>
              <a:t>Impact – </a:t>
            </a:r>
            <a:endParaRPr lang="en-US" sz="3400" dirty="0"/>
          </a:p>
        </p:txBody>
      </p:sp>
      <p:pic>
        <p:nvPicPr>
          <p:cNvPr id="5" name="Picture 2" descr="Bildergebnis fÃ¼r arxiv logo"/>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3138" b="27304"/>
          <a:stretch/>
        </p:blipFill>
        <p:spPr bwMode="auto">
          <a:xfrm>
            <a:off x="2884260" y="363966"/>
            <a:ext cx="2950483" cy="78958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90395" y="1631079"/>
            <a:ext cx="2825930" cy="3970318"/>
          </a:xfrm>
          <a:prstGeom prst="rect">
            <a:avLst/>
          </a:prstGeom>
        </p:spPr>
        <p:txBody>
          <a:bodyPr wrap="square">
            <a:spAutoFit/>
          </a:bodyPr>
          <a:lstStyle/>
          <a:p>
            <a:pPr lvl="0">
              <a:lnSpc>
                <a:spcPct val="90000"/>
              </a:lnSpc>
              <a:spcBef>
                <a:spcPts val="1000"/>
              </a:spcBef>
            </a:pPr>
            <a:r>
              <a:rPr lang="en-US" sz="2800" dirty="0">
                <a:solidFill>
                  <a:prstClr val="black"/>
                </a:solidFill>
              </a:rPr>
              <a:t>There is evidence that submissions to preprint servers such as arXiv.org attract citations earlier and have a higher cumulative number of citations</a:t>
            </a:r>
          </a:p>
        </p:txBody>
      </p:sp>
    </p:spTree>
    <p:extLst>
      <p:ext uri="{BB962C8B-B14F-4D97-AF65-F5344CB8AC3E}">
        <p14:creationId xmlns:p14="http://schemas.microsoft.com/office/powerpoint/2010/main" val="300032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165" descr="elife-16800-fig1-v2.jpg"/>
          <p:cNvPicPr preferRelativeResize="0"/>
          <p:nvPr/>
        </p:nvPicPr>
        <p:blipFill>
          <a:blip r:embed="rId2">
            <a:alphaModFix/>
          </a:blip>
          <a:stretch>
            <a:fillRect/>
          </a:stretch>
        </p:blipFill>
        <p:spPr>
          <a:xfrm>
            <a:off x="2301104" y="1243187"/>
            <a:ext cx="6820533" cy="4593940"/>
          </a:xfrm>
          <a:prstGeom prst="rect">
            <a:avLst/>
          </a:prstGeom>
          <a:noFill/>
          <a:ln>
            <a:noFill/>
          </a:ln>
        </p:spPr>
      </p:pic>
      <p:sp>
        <p:nvSpPr>
          <p:cNvPr id="5" name="Rectangle 4"/>
          <p:cNvSpPr/>
          <p:nvPr/>
        </p:nvSpPr>
        <p:spPr>
          <a:xfrm>
            <a:off x="838200" y="435592"/>
            <a:ext cx="9746342" cy="646331"/>
          </a:xfrm>
          <a:prstGeom prst="rect">
            <a:avLst/>
          </a:prstGeom>
        </p:spPr>
        <p:txBody>
          <a:bodyPr wrap="square">
            <a:spAutoFit/>
          </a:bodyPr>
          <a:lstStyle/>
          <a:p>
            <a:r>
              <a:rPr lang="en-US" sz="3600" b="1" dirty="0"/>
              <a:t>Impact – Open Access </a:t>
            </a:r>
            <a:endParaRPr lang="en-US" sz="3400" dirty="0"/>
          </a:p>
        </p:txBody>
      </p:sp>
      <p:sp>
        <p:nvSpPr>
          <p:cNvPr id="2" name="Rectangle 1"/>
          <p:cNvSpPr/>
          <p:nvPr/>
        </p:nvSpPr>
        <p:spPr>
          <a:xfrm>
            <a:off x="8023736" y="5156407"/>
            <a:ext cx="2382768" cy="369332"/>
          </a:xfrm>
          <a:prstGeom prst="rect">
            <a:avLst/>
          </a:prstGeom>
        </p:spPr>
        <p:txBody>
          <a:bodyPr wrap="none">
            <a:spAutoFit/>
          </a:bodyPr>
          <a:lstStyle/>
          <a:p>
            <a:r>
              <a:rPr lang="en-GB" dirty="0">
                <a:hlinkClick r:id="rId3"/>
              </a:rPr>
              <a:t>McKiernan et al. (2016)</a:t>
            </a:r>
            <a:endParaRPr lang="en-GB" dirty="0"/>
          </a:p>
        </p:txBody>
      </p:sp>
    </p:spTree>
    <p:extLst>
      <p:ext uri="{BB962C8B-B14F-4D97-AF65-F5344CB8AC3E}">
        <p14:creationId xmlns:p14="http://schemas.microsoft.com/office/powerpoint/2010/main" val="1622623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84377" y="986422"/>
            <a:ext cx="4687856" cy="4446125"/>
          </a:xfrm>
          <a:prstGeom prst="rect">
            <a:avLst/>
          </a:prstGeom>
        </p:spPr>
      </p:pic>
      <p:sp>
        <p:nvSpPr>
          <p:cNvPr id="5" name="Rectangle 4"/>
          <p:cNvSpPr/>
          <p:nvPr/>
        </p:nvSpPr>
        <p:spPr>
          <a:xfrm>
            <a:off x="850691" y="5570682"/>
            <a:ext cx="4301459" cy="523220"/>
          </a:xfrm>
          <a:prstGeom prst="rect">
            <a:avLst/>
          </a:prstGeom>
        </p:spPr>
        <p:txBody>
          <a:bodyPr wrap="square">
            <a:spAutoFit/>
          </a:bodyPr>
          <a:lstStyle/>
          <a:p>
            <a:r>
              <a:rPr lang="en-US" sz="1400" dirty="0">
                <a:hlinkClick r:id="rId3"/>
              </a:rPr>
              <a:t>https://www.nature.com/authors/policies/preprints.html?foxtrotcallback=true</a:t>
            </a:r>
            <a:r>
              <a:rPr lang="en-US" sz="1400" dirty="0"/>
              <a:t> (Friday 6</a:t>
            </a:r>
            <a:r>
              <a:rPr lang="en-US" sz="1400" baseline="30000" dirty="0"/>
              <a:t>th</a:t>
            </a:r>
            <a:r>
              <a:rPr lang="en-US" sz="1400" dirty="0"/>
              <a:t> April 2018)</a:t>
            </a:r>
          </a:p>
        </p:txBody>
      </p:sp>
      <p:pic>
        <p:nvPicPr>
          <p:cNvPr id="6" name="Picture 5"/>
          <p:cNvPicPr>
            <a:picLocks noChangeAspect="1"/>
          </p:cNvPicPr>
          <p:nvPr/>
        </p:nvPicPr>
        <p:blipFill>
          <a:blip r:embed="rId4"/>
          <a:stretch>
            <a:fillRect/>
          </a:stretch>
        </p:blipFill>
        <p:spPr>
          <a:xfrm>
            <a:off x="7003516" y="757490"/>
            <a:ext cx="4177131" cy="2873221"/>
          </a:xfrm>
          <a:prstGeom prst="rect">
            <a:avLst/>
          </a:prstGeom>
        </p:spPr>
      </p:pic>
      <p:pic>
        <p:nvPicPr>
          <p:cNvPr id="1028" name="Picture 4" descr="mage result for science magazin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99426" y="443812"/>
            <a:ext cx="882006" cy="49586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994963" y="3644889"/>
            <a:ext cx="4183558" cy="523220"/>
          </a:xfrm>
          <a:prstGeom prst="rect">
            <a:avLst/>
          </a:prstGeom>
        </p:spPr>
        <p:txBody>
          <a:bodyPr wrap="square">
            <a:spAutoFit/>
          </a:bodyPr>
          <a:lstStyle/>
          <a:p>
            <a:r>
              <a:rPr lang="en-US" sz="1400" dirty="0">
                <a:hlinkClick r:id="rId6"/>
              </a:rPr>
              <a:t>http://www.sciencemag.org/authors/science-journals-editorial-policies</a:t>
            </a:r>
            <a:r>
              <a:rPr lang="en-US" sz="1400" dirty="0"/>
              <a:t> (Friday 6</a:t>
            </a:r>
            <a:r>
              <a:rPr lang="en-US" sz="1400" baseline="30000" dirty="0"/>
              <a:t>th</a:t>
            </a:r>
            <a:r>
              <a:rPr lang="en-US" sz="1400" dirty="0"/>
              <a:t> April 2018)</a:t>
            </a:r>
          </a:p>
        </p:txBody>
      </p:sp>
      <p:pic>
        <p:nvPicPr>
          <p:cNvPr id="8" name="Picture 7"/>
          <p:cNvPicPr>
            <a:picLocks noChangeAspect="1"/>
          </p:cNvPicPr>
          <p:nvPr/>
        </p:nvPicPr>
        <p:blipFill>
          <a:blip r:embed="rId7"/>
          <a:stretch>
            <a:fillRect/>
          </a:stretch>
        </p:blipFill>
        <p:spPr>
          <a:xfrm>
            <a:off x="7477541" y="4414736"/>
            <a:ext cx="3804396" cy="835814"/>
          </a:xfrm>
          <a:prstGeom prst="rect">
            <a:avLst/>
          </a:prstGeom>
        </p:spPr>
      </p:pic>
      <p:sp>
        <p:nvSpPr>
          <p:cNvPr id="9" name="Rectangle 8"/>
          <p:cNvSpPr/>
          <p:nvPr/>
        </p:nvSpPr>
        <p:spPr>
          <a:xfrm>
            <a:off x="6186509" y="5578051"/>
            <a:ext cx="5214206" cy="523220"/>
          </a:xfrm>
          <a:prstGeom prst="rect">
            <a:avLst/>
          </a:prstGeom>
        </p:spPr>
        <p:txBody>
          <a:bodyPr wrap="square">
            <a:spAutoFit/>
          </a:bodyPr>
          <a:lstStyle/>
          <a:p>
            <a:r>
              <a:rPr lang="en-US" sz="1400" dirty="0">
                <a:hlinkClick r:id="rId8"/>
              </a:rPr>
              <a:t>https://www.elsevier.com/about/our-business/policies/sharing</a:t>
            </a:r>
            <a:r>
              <a:rPr lang="en-US" sz="1400" dirty="0"/>
              <a:t> (Friday 6</a:t>
            </a:r>
            <a:r>
              <a:rPr lang="en-US" sz="1400" baseline="30000" dirty="0"/>
              <a:t>th</a:t>
            </a:r>
            <a:r>
              <a:rPr lang="en-US" sz="1400" dirty="0"/>
              <a:t> April 2018)</a:t>
            </a:r>
          </a:p>
        </p:txBody>
      </p:sp>
      <p:pic>
        <p:nvPicPr>
          <p:cNvPr id="1034" name="Picture 10" descr="mage result for elsevie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04886" y="4359509"/>
            <a:ext cx="1019502" cy="107303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684377" y="279163"/>
            <a:ext cx="9746342" cy="646331"/>
          </a:xfrm>
          <a:prstGeom prst="rect">
            <a:avLst/>
          </a:prstGeom>
        </p:spPr>
        <p:txBody>
          <a:bodyPr wrap="square">
            <a:spAutoFit/>
          </a:bodyPr>
          <a:lstStyle/>
          <a:p>
            <a:r>
              <a:rPr lang="en-US" sz="3600" b="1" dirty="0"/>
              <a:t>Support - preprints</a:t>
            </a:r>
            <a:endParaRPr lang="en-US" sz="3400" dirty="0"/>
          </a:p>
        </p:txBody>
      </p:sp>
      <p:sp>
        <p:nvSpPr>
          <p:cNvPr id="2" name="Rectangle 1"/>
          <p:cNvSpPr/>
          <p:nvPr/>
        </p:nvSpPr>
        <p:spPr>
          <a:xfrm>
            <a:off x="1838203" y="906151"/>
            <a:ext cx="3246391" cy="7099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1026" name="Picture 2" descr="mage result for nature publishing group"/>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175081" y="999913"/>
            <a:ext cx="2572637" cy="495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9088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4377" y="279163"/>
            <a:ext cx="9746342" cy="646331"/>
          </a:xfrm>
          <a:prstGeom prst="rect">
            <a:avLst/>
          </a:prstGeom>
        </p:spPr>
        <p:txBody>
          <a:bodyPr wrap="square">
            <a:spAutoFit/>
          </a:bodyPr>
          <a:lstStyle/>
          <a:p>
            <a:r>
              <a:rPr lang="en-US" sz="3600" b="1" dirty="0"/>
              <a:t>Legal issue - preprints</a:t>
            </a:r>
            <a:endParaRPr lang="en-US" sz="3400" dirty="0"/>
          </a:p>
        </p:txBody>
      </p:sp>
      <p:sp>
        <p:nvSpPr>
          <p:cNvPr id="5" name="Rectangle 4"/>
          <p:cNvSpPr/>
          <p:nvPr/>
        </p:nvSpPr>
        <p:spPr>
          <a:xfrm>
            <a:off x="2852509" y="3120509"/>
            <a:ext cx="5650136" cy="584775"/>
          </a:xfrm>
          <a:prstGeom prst="rect">
            <a:avLst/>
          </a:prstGeom>
        </p:spPr>
        <p:txBody>
          <a:bodyPr wrap="none">
            <a:spAutoFit/>
          </a:bodyPr>
          <a:lstStyle/>
          <a:p>
            <a:r>
              <a:rPr lang="de-CH" sz="3200" dirty="0">
                <a:hlinkClick r:id="rId2"/>
              </a:rPr>
              <a:t>http://www.sherpa.ac.uk/romeo</a:t>
            </a:r>
            <a:endParaRPr lang="de-CH" sz="3200" dirty="0"/>
          </a:p>
        </p:txBody>
      </p:sp>
      <p:sp>
        <p:nvSpPr>
          <p:cNvPr id="6" name="TextBox 5"/>
          <p:cNvSpPr txBox="1"/>
          <p:nvPr/>
        </p:nvSpPr>
        <p:spPr>
          <a:xfrm>
            <a:off x="2795588" y="2586038"/>
            <a:ext cx="1504950" cy="461665"/>
          </a:xfrm>
          <a:prstGeom prst="rect">
            <a:avLst/>
          </a:prstGeom>
          <a:noFill/>
        </p:spPr>
        <p:txBody>
          <a:bodyPr wrap="square" rtlCol="0">
            <a:spAutoFit/>
          </a:bodyPr>
          <a:lstStyle/>
          <a:p>
            <a:r>
              <a:rPr lang="de-CH" sz="2400" b="1" dirty="0"/>
              <a:t>Demo</a:t>
            </a:r>
          </a:p>
        </p:txBody>
      </p:sp>
    </p:spTree>
    <p:extLst>
      <p:ext uri="{BB962C8B-B14F-4D97-AF65-F5344CB8AC3E}">
        <p14:creationId xmlns:p14="http://schemas.microsoft.com/office/powerpoint/2010/main" val="25023758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TotalTime>
  <Words>1196</Words>
  <Application>Microsoft Macintosh PowerPoint</Application>
  <PresentationFormat>Widescreen</PresentationFormat>
  <Paragraphs>186</Paragraphs>
  <Slides>31</Slides>
  <Notes>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38" baseType="lpstr">
      <vt:lpstr>Arial</vt:lpstr>
      <vt:lpstr>Calibri</vt:lpstr>
      <vt:lpstr>Calibri Light</vt:lpstr>
      <vt:lpstr>inherit</vt:lpstr>
      <vt:lpstr>Raleway</vt:lpstr>
      <vt:lpstr>Office Theme</vt:lpstr>
      <vt:lpstr>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Hawemann  Friedrich</dc:creator>
  <cp:lastModifiedBy>Narock, Thomas</cp:lastModifiedBy>
  <cp:revision>113</cp:revision>
  <dcterms:created xsi:type="dcterms:W3CDTF">2018-04-05T14:17:05Z</dcterms:created>
  <dcterms:modified xsi:type="dcterms:W3CDTF">2019-04-03T14:59:41Z</dcterms:modified>
</cp:coreProperties>
</file>